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2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0" r:id="rId3"/>
    <p:sldId id="278" r:id="rId4"/>
    <p:sldId id="264" r:id="rId5"/>
    <p:sldId id="268" r:id="rId6"/>
    <p:sldId id="271" r:id="rId7"/>
    <p:sldId id="270" r:id="rId8"/>
    <p:sldId id="272" r:id="rId9"/>
    <p:sldId id="273" r:id="rId10"/>
    <p:sldId id="279" r:id="rId11"/>
    <p:sldId id="281" r:id="rId12"/>
    <p:sldId id="275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7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B381A71E-1A36-47B4-957C-EBA4601A8D03}"/>
    <pc:docChg chg="custSel addSld delSld modSld">
      <pc:chgData name="Danny Young" userId="cb0f4ce2-eb4f-479e-8e8f-3beb257e632f" providerId="ADAL" clId="{B381A71E-1A36-47B4-957C-EBA4601A8D03}" dt="2018-10-24T17:50:00.910" v="180" actId="14100"/>
      <pc:docMkLst>
        <pc:docMk/>
      </pc:docMkLst>
      <pc:sldChg chg="modSp">
        <pc:chgData name="Danny Young" userId="cb0f4ce2-eb4f-479e-8e8f-3beb257e632f" providerId="ADAL" clId="{B381A71E-1A36-47B4-957C-EBA4601A8D03}" dt="2018-10-24T17:26:41.724" v="8" actId="20577"/>
        <pc:sldMkLst>
          <pc:docMk/>
          <pc:sldMk cId="1544816061" sldId="256"/>
        </pc:sldMkLst>
        <pc:spChg chg="mod">
          <ac:chgData name="Danny Young" userId="cb0f4ce2-eb4f-479e-8e8f-3beb257e632f" providerId="ADAL" clId="{B381A71E-1A36-47B4-957C-EBA4601A8D03}" dt="2018-10-24T17:26:29.615" v="6" actId="20577"/>
          <ac:spMkLst>
            <pc:docMk/>
            <pc:sldMk cId="1544816061" sldId="256"/>
            <ac:spMk id="2" creationId="{00000000-0000-0000-0000-000000000000}"/>
          </ac:spMkLst>
        </pc:spChg>
        <pc:spChg chg="mod">
          <ac:chgData name="Danny Young" userId="cb0f4ce2-eb4f-479e-8e8f-3beb257e632f" providerId="ADAL" clId="{B381A71E-1A36-47B4-957C-EBA4601A8D03}" dt="2018-10-24T17:26:41.724" v="8" actId="20577"/>
          <ac:spMkLst>
            <pc:docMk/>
            <pc:sldMk cId="1544816061" sldId="256"/>
            <ac:spMk id="3" creationId="{00000000-0000-0000-0000-000000000000}"/>
          </ac:spMkLst>
        </pc:spChg>
      </pc:sldChg>
      <pc:sldChg chg="del">
        <pc:chgData name="Danny Young" userId="cb0f4ce2-eb4f-479e-8e8f-3beb257e632f" providerId="ADAL" clId="{B381A71E-1A36-47B4-957C-EBA4601A8D03}" dt="2018-10-24T17:26:19.382" v="3" actId="2696"/>
        <pc:sldMkLst>
          <pc:docMk/>
          <pc:sldMk cId="3488469532" sldId="258"/>
        </pc:sldMkLst>
      </pc:sldChg>
      <pc:sldChg chg="del">
        <pc:chgData name="Danny Young" userId="cb0f4ce2-eb4f-479e-8e8f-3beb257e632f" providerId="ADAL" clId="{B381A71E-1A36-47B4-957C-EBA4601A8D03}" dt="2018-10-24T17:26:19.178" v="0" actId="2696"/>
        <pc:sldMkLst>
          <pc:docMk/>
          <pc:sldMk cId="3612035337" sldId="259"/>
        </pc:sldMkLst>
      </pc:sldChg>
      <pc:sldChg chg="del">
        <pc:chgData name="Danny Young" userId="cb0f4ce2-eb4f-479e-8e8f-3beb257e632f" providerId="ADAL" clId="{B381A71E-1A36-47B4-957C-EBA4601A8D03}" dt="2018-10-24T17:26:19.335" v="2" actId="2696"/>
        <pc:sldMkLst>
          <pc:docMk/>
          <pc:sldMk cId="2859839597" sldId="262"/>
        </pc:sldMkLst>
      </pc:sldChg>
      <pc:sldChg chg="del">
        <pc:chgData name="Danny Young" userId="cb0f4ce2-eb4f-479e-8e8f-3beb257e632f" providerId="ADAL" clId="{B381A71E-1A36-47B4-957C-EBA4601A8D03}" dt="2018-10-24T17:26:19.257" v="1" actId="2696"/>
        <pc:sldMkLst>
          <pc:docMk/>
          <pc:sldMk cId="397898693" sldId="276"/>
        </pc:sldMkLst>
      </pc:sldChg>
      <pc:sldChg chg="addSp delSp modSp add">
        <pc:chgData name="Danny Young" userId="cb0f4ce2-eb4f-479e-8e8f-3beb257e632f" providerId="ADAL" clId="{B381A71E-1A36-47B4-957C-EBA4601A8D03}" dt="2018-10-24T17:50:00.910" v="180" actId="14100"/>
        <pc:sldMkLst>
          <pc:docMk/>
          <pc:sldMk cId="552602734" sldId="281"/>
        </pc:sldMkLst>
        <pc:spChg chg="mod">
          <ac:chgData name="Danny Young" userId="cb0f4ce2-eb4f-479e-8e8f-3beb257e632f" providerId="ADAL" clId="{B381A71E-1A36-47B4-957C-EBA4601A8D03}" dt="2018-10-24T17:50:00.910" v="180" actId="14100"/>
          <ac:spMkLst>
            <pc:docMk/>
            <pc:sldMk cId="552602734" sldId="281"/>
            <ac:spMk id="2" creationId="{0147004E-45BC-4BED-92B7-44A28309863D}"/>
          </ac:spMkLst>
        </pc:spChg>
        <pc:spChg chg="del">
          <ac:chgData name="Danny Young" userId="cb0f4ce2-eb4f-479e-8e8f-3beb257e632f" providerId="ADAL" clId="{B381A71E-1A36-47B4-957C-EBA4601A8D03}" dt="2018-10-24T17:44:25.701" v="62" actId="478"/>
          <ac:spMkLst>
            <pc:docMk/>
            <pc:sldMk cId="552602734" sldId="281"/>
            <ac:spMk id="3" creationId="{6D5A94AE-1EE1-495C-9580-63E338DCBDC5}"/>
          </ac:spMkLst>
        </pc:spChg>
        <pc:graphicFrameChg chg="add mod">
          <ac:chgData name="Danny Young" userId="cb0f4ce2-eb4f-479e-8e8f-3beb257e632f" providerId="ADAL" clId="{B381A71E-1A36-47B4-957C-EBA4601A8D03}" dt="2018-10-24T17:48:27.973" v="141"/>
          <ac:graphicFrameMkLst>
            <pc:docMk/>
            <pc:sldMk cId="552602734" sldId="281"/>
            <ac:graphicFrameMk id="4" creationId="{1BF998BA-F4B6-45F0-9EC4-46564B691D52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20.wmf"/><Relationship Id="rId18" Type="http://schemas.openxmlformats.org/officeDocument/2006/relationships/image" Target="../media/image2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17" Type="http://schemas.openxmlformats.org/officeDocument/2006/relationships/image" Target="../media/image24.wmf"/><Relationship Id="rId2" Type="http://schemas.openxmlformats.org/officeDocument/2006/relationships/image" Target="../media/image2.wmf"/><Relationship Id="rId16" Type="http://schemas.openxmlformats.org/officeDocument/2006/relationships/image" Target="../media/image23.wmf"/><Relationship Id="rId1" Type="http://schemas.openxmlformats.org/officeDocument/2006/relationships/image" Target="../media/image3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12.wmf"/><Relationship Id="rId15" Type="http://schemas.openxmlformats.org/officeDocument/2006/relationships/image" Target="../media/image22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19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54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7.wmf"/><Relationship Id="rId18" Type="http://schemas.openxmlformats.org/officeDocument/2006/relationships/image" Target="../media/image7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17" Type="http://schemas.openxmlformats.org/officeDocument/2006/relationships/image" Target="../media/image71.wmf"/><Relationship Id="rId2" Type="http://schemas.openxmlformats.org/officeDocument/2006/relationships/image" Target="../media/image56.wmf"/><Relationship Id="rId16" Type="http://schemas.openxmlformats.org/officeDocument/2006/relationships/image" Target="../media/image70.wmf"/><Relationship Id="rId20" Type="http://schemas.openxmlformats.org/officeDocument/2006/relationships/image" Target="../media/image74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5" Type="http://schemas.openxmlformats.org/officeDocument/2006/relationships/image" Target="../media/image59.wmf"/><Relationship Id="rId15" Type="http://schemas.openxmlformats.org/officeDocument/2006/relationships/image" Target="../media/image69.wmf"/><Relationship Id="rId10" Type="http://schemas.openxmlformats.org/officeDocument/2006/relationships/image" Target="../media/image64.wmf"/><Relationship Id="rId19" Type="http://schemas.openxmlformats.org/officeDocument/2006/relationships/image" Target="../media/image73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Relationship Id="rId14" Type="http://schemas.openxmlformats.org/officeDocument/2006/relationships/image" Target="../media/image6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7.wmf"/><Relationship Id="rId3" Type="http://schemas.openxmlformats.org/officeDocument/2006/relationships/image" Target="../media/image77.wmf"/><Relationship Id="rId7" Type="http://schemas.openxmlformats.org/officeDocument/2006/relationships/image" Target="../media/image81.wmf"/><Relationship Id="rId12" Type="http://schemas.openxmlformats.org/officeDocument/2006/relationships/image" Target="../media/image86.wmf"/><Relationship Id="rId17" Type="http://schemas.openxmlformats.org/officeDocument/2006/relationships/image" Target="../media/image91.wmf"/><Relationship Id="rId2" Type="http://schemas.openxmlformats.org/officeDocument/2006/relationships/image" Target="../media/image76.wmf"/><Relationship Id="rId16" Type="http://schemas.openxmlformats.org/officeDocument/2006/relationships/image" Target="../media/image90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11" Type="http://schemas.openxmlformats.org/officeDocument/2006/relationships/image" Target="../media/image85.wmf"/><Relationship Id="rId5" Type="http://schemas.openxmlformats.org/officeDocument/2006/relationships/image" Target="../media/image79.wmf"/><Relationship Id="rId15" Type="http://schemas.openxmlformats.org/officeDocument/2006/relationships/image" Target="../media/image89.wmf"/><Relationship Id="rId10" Type="http://schemas.openxmlformats.org/officeDocument/2006/relationships/image" Target="../media/image84.wmf"/><Relationship Id="rId4" Type="http://schemas.openxmlformats.org/officeDocument/2006/relationships/image" Target="../media/image78.wmf"/><Relationship Id="rId9" Type="http://schemas.openxmlformats.org/officeDocument/2006/relationships/image" Target="../media/image83.wmf"/><Relationship Id="rId14" Type="http://schemas.openxmlformats.org/officeDocument/2006/relationships/image" Target="../media/image8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348" units="in"/>
          <inkml:channel name="Y" type="integer" max="18968" units="in"/>
          <inkml:channel name="F" type="integer" max="255" units="dev"/>
        </inkml:traceFormat>
        <inkml:channelProperties>
          <inkml:channelProperty channel="X" name="resolution" value="3678.54541" units="1/in"/>
          <inkml:channelProperty channel="Y" name="resolution" value="3065.2876" units="1/in"/>
          <inkml:channelProperty channel="F" name="resolution" value="INF" units="1/dev"/>
        </inkml:channelProperties>
      </inkml:inkSource>
      <inkml:timestamp xml:id="ts0" timeString="2011-07-30T00:02:08.34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114 0 208,'0'0'9,"0"0"-7,-24 4-3,2-1 1,3 0-15,0 9-3,0 1-21,10 10-15,7 6 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348" units="in"/>
          <inkml:channel name="Y" type="integer" max="18968" units="in"/>
          <inkml:channel name="F" type="integer" max="255" units="dev"/>
        </inkml:traceFormat>
        <inkml:channelProperties>
          <inkml:channelProperty channel="X" name="resolution" value="3678.54541" units="1/in"/>
          <inkml:channelProperty channel="Y" name="resolution" value="3065.2876" units="1/in"/>
          <inkml:channelProperty channel="F" name="resolution" value="INF" units="1/dev"/>
        </inkml:channelProperties>
      </inkml:inkSource>
      <inkml:timestamp xml:id="ts0" timeString="2007-10-22T17:50:40.15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0 255,'0'0'0,"0"0"0,0 0 0,11 33-61,8-1-6,7 3 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316A07-0BC0-4B2E-B381-7F0138B976BD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D4109-B763-4961-92AA-464079F7ED9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711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1077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9097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1818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8402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3587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136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6246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9285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3738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0635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D4109-B763-4961-92AA-464079F7ED91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183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56163" y="1981200"/>
            <a:ext cx="3754437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56163" y="4114800"/>
            <a:ext cx="3754437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48D93-BF66-4713-A556-21FCE4917E4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4196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EA781D-6122-4F7C-B48C-3D792F43CA20}" type="datetimeFigureOut">
              <a:rPr lang="en-CA" smtClean="0"/>
              <a:pPr/>
              <a:t>2018-10-24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6919C4-9FC1-4171-9050-1A5F9E0DE90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96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3.wmf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95.wmf"/><Relationship Id="rId5" Type="http://schemas.openxmlformats.org/officeDocument/2006/relationships/image" Target="../media/image92.wmf"/><Relationship Id="rId15" Type="http://schemas.openxmlformats.org/officeDocument/2006/relationships/image" Target="../media/image97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94.wmf"/><Relationship Id="rId14" Type="http://schemas.openxmlformats.org/officeDocument/2006/relationships/oleObject" Target="../embeddings/oleObject9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98.wmf"/><Relationship Id="rId4" Type="http://schemas.openxmlformats.org/officeDocument/2006/relationships/oleObject" Target="../embeddings/oleObject9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7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9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33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1.xml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hyperlink" Target="http://www.bcmath.ca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0.bin"/><Relationship Id="rId39" Type="http://schemas.openxmlformats.org/officeDocument/2006/relationships/image" Target="../media/image25.wmf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6.wmf"/><Relationship Id="rId34" Type="http://schemas.openxmlformats.org/officeDocument/2006/relationships/oleObject" Target="../embeddings/oleObject24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14.wmf"/><Relationship Id="rId25" Type="http://schemas.openxmlformats.org/officeDocument/2006/relationships/image" Target="../media/image18.wmf"/><Relationship Id="rId33" Type="http://schemas.openxmlformats.org/officeDocument/2006/relationships/image" Target="../media/image22.wmf"/><Relationship Id="rId38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29" Type="http://schemas.openxmlformats.org/officeDocument/2006/relationships/image" Target="../media/image20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1.wmf"/><Relationship Id="rId24" Type="http://schemas.openxmlformats.org/officeDocument/2006/relationships/oleObject" Target="../embeddings/oleObject19.bin"/><Relationship Id="rId32" Type="http://schemas.openxmlformats.org/officeDocument/2006/relationships/oleObject" Target="../embeddings/oleObject23.bin"/><Relationship Id="rId37" Type="http://schemas.openxmlformats.org/officeDocument/2006/relationships/image" Target="../media/image24.wmf"/><Relationship Id="rId40" Type="http://schemas.openxmlformats.org/officeDocument/2006/relationships/hyperlink" Target="http://www.bcmath.ca/" TargetMode="External"/><Relationship Id="rId5" Type="http://schemas.openxmlformats.org/officeDocument/2006/relationships/image" Target="../media/image3.wmf"/><Relationship Id="rId15" Type="http://schemas.openxmlformats.org/officeDocument/2006/relationships/image" Target="../media/image13.wmf"/><Relationship Id="rId23" Type="http://schemas.openxmlformats.org/officeDocument/2006/relationships/image" Target="../media/image17.wmf"/><Relationship Id="rId28" Type="http://schemas.openxmlformats.org/officeDocument/2006/relationships/oleObject" Target="../embeddings/oleObject21.bin"/><Relationship Id="rId36" Type="http://schemas.openxmlformats.org/officeDocument/2006/relationships/oleObject" Target="../embeddings/oleObject25.bin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15.wmf"/><Relationship Id="rId31" Type="http://schemas.openxmlformats.org/officeDocument/2006/relationships/image" Target="../media/image2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4.bin"/><Relationship Id="rId22" Type="http://schemas.openxmlformats.org/officeDocument/2006/relationships/oleObject" Target="../embeddings/oleObject18.bin"/><Relationship Id="rId27" Type="http://schemas.openxmlformats.org/officeDocument/2006/relationships/image" Target="../media/image19.wmf"/><Relationship Id="rId30" Type="http://schemas.openxmlformats.org/officeDocument/2006/relationships/oleObject" Target="../embeddings/oleObject22.bin"/><Relationship Id="rId35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0.wmf"/><Relationship Id="rId18" Type="http://schemas.openxmlformats.org/officeDocument/2006/relationships/oleObject" Target="../embeddings/oleObject3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31.bin"/><Relationship Id="rId17" Type="http://schemas.openxmlformats.org/officeDocument/2006/relationships/image" Target="../media/image56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2.xml"/><Relationship Id="rId20" Type="http://schemas.openxmlformats.org/officeDocument/2006/relationships/hyperlink" Target="http://www.bcmath.ca/" TargetMode="Externa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30.bin"/><Relationship Id="rId19" Type="http://schemas.openxmlformats.org/officeDocument/2006/relationships/image" Target="../media/image19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3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4.bin"/><Relationship Id="rId5" Type="http://schemas.microsoft.com/office/2007/relationships/hdphoto" Target="../media/hdphoto1.wdp"/><Relationship Id="rId10" Type="http://schemas.openxmlformats.org/officeDocument/2006/relationships/hyperlink" Target="http://www.bcmath.ca/" TargetMode="External"/><Relationship Id="rId4" Type="http://schemas.openxmlformats.org/officeDocument/2006/relationships/image" Target="../media/image34.png"/><Relationship Id="rId9" Type="http://schemas.openxmlformats.org/officeDocument/2006/relationships/image" Target="../media/image3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43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3.wmf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40.bin"/><Relationship Id="rId1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20" Type="http://schemas.openxmlformats.org/officeDocument/2006/relationships/oleObject" Target="../embeddings/oleObject44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10" Type="http://schemas.openxmlformats.org/officeDocument/2006/relationships/oleObject" Target="../embeddings/oleObject39.bin"/><Relationship Id="rId19" Type="http://schemas.openxmlformats.org/officeDocument/2006/relationships/image" Target="../media/image42.wmf"/><Relationship Id="rId4" Type="http://schemas.openxmlformats.org/officeDocument/2006/relationships/oleObject" Target="../embeddings/oleObject36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41.bin"/><Relationship Id="rId22" Type="http://schemas.openxmlformats.org/officeDocument/2006/relationships/hyperlink" Target="http://www.bcmath.ca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48.wmf"/><Relationship Id="rId18" Type="http://schemas.openxmlformats.org/officeDocument/2006/relationships/oleObject" Target="../embeddings/oleObject52.bin"/><Relationship Id="rId26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52.wmf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50.wmf"/><Relationship Id="rId25" Type="http://schemas.openxmlformats.org/officeDocument/2006/relationships/image" Target="../media/image54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47.wmf"/><Relationship Id="rId24" Type="http://schemas.openxmlformats.org/officeDocument/2006/relationships/oleObject" Target="../embeddings/oleObject55.bin"/><Relationship Id="rId5" Type="http://schemas.openxmlformats.org/officeDocument/2006/relationships/image" Target="../media/image44.wmf"/><Relationship Id="rId15" Type="http://schemas.openxmlformats.org/officeDocument/2006/relationships/image" Target="../media/image49.wmf"/><Relationship Id="rId23" Type="http://schemas.openxmlformats.org/officeDocument/2006/relationships/image" Target="../media/image53.wmf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51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4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image" Target="../media/image59.wmf"/><Relationship Id="rId18" Type="http://schemas.openxmlformats.org/officeDocument/2006/relationships/oleObject" Target="../embeddings/oleObject63.bin"/><Relationship Id="rId26" Type="http://schemas.openxmlformats.org/officeDocument/2006/relationships/oleObject" Target="../embeddings/oleObject67.bin"/><Relationship Id="rId39" Type="http://schemas.openxmlformats.org/officeDocument/2006/relationships/image" Target="../media/image72.wmf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63.wmf"/><Relationship Id="rId34" Type="http://schemas.openxmlformats.org/officeDocument/2006/relationships/oleObject" Target="../embeddings/oleObject71.bin"/><Relationship Id="rId42" Type="http://schemas.openxmlformats.org/officeDocument/2006/relationships/oleObject" Target="../embeddings/oleObject75.bin"/><Relationship Id="rId7" Type="http://schemas.openxmlformats.org/officeDocument/2006/relationships/image" Target="../media/image56.wmf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61.wmf"/><Relationship Id="rId25" Type="http://schemas.openxmlformats.org/officeDocument/2006/relationships/image" Target="../media/image65.wmf"/><Relationship Id="rId33" Type="http://schemas.openxmlformats.org/officeDocument/2006/relationships/image" Target="../media/image69.wmf"/><Relationship Id="rId38" Type="http://schemas.openxmlformats.org/officeDocument/2006/relationships/oleObject" Target="../embeddings/oleObject73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62.bin"/><Relationship Id="rId20" Type="http://schemas.openxmlformats.org/officeDocument/2006/relationships/oleObject" Target="../embeddings/oleObject64.bin"/><Relationship Id="rId29" Type="http://schemas.openxmlformats.org/officeDocument/2006/relationships/image" Target="../media/image67.wmf"/><Relationship Id="rId41" Type="http://schemas.openxmlformats.org/officeDocument/2006/relationships/image" Target="../media/image73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58.wmf"/><Relationship Id="rId24" Type="http://schemas.openxmlformats.org/officeDocument/2006/relationships/oleObject" Target="../embeddings/oleObject66.bin"/><Relationship Id="rId32" Type="http://schemas.openxmlformats.org/officeDocument/2006/relationships/oleObject" Target="../embeddings/oleObject70.bin"/><Relationship Id="rId37" Type="http://schemas.openxmlformats.org/officeDocument/2006/relationships/image" Target="../media/image71.wmf"/><Relationship Id="rId40" Type="http://schemas.openxmlformats.org/officeDocument/2006/relationships/oleObject" Target="../embeddings/oleObject74.bin"/><Relationship Id="rId5" Type="http://schemas.openxmlformats.org/officeDocument/2006/relationships/image" Target="../media/image55.wmf"/><Relationship Id="rId15" Type="http://schemas.openxmlformats.org/officeDocument/2006/relationships/image" Target="../media/image60.wmf"/><Relationship Id="rId23" Type="http://schemas.openxmlformats.org/officeDocument/2006/relationships/image" Target="../media/image64.wmf"/><Relationship Id="rId28" Type="http://schemas.openxmlformats.org/officeDocument/2006/relationships/oleObject" Target="../embeddings/oleObject68.bin"/><Relationship Id="rId36" Type="http://schemas.openxmlformats.org/officeDocument/2006/relationships/oleObject" Target="../embeddings/oleObject72.bin"/><Relationship Id="rId10" Type="http://schemas.openxmlformats.org/officeDocument/2006/relationships/oleObject" Target="../embeddings/oleObject59.bin"/><Relationship Id="rId19" Type="http://schemas.openxmlformats.org/officeDocument/2006/relationships/image" Target="../media/image62.wmf"/><Relationship Id="rId31" Type="http://schemas.openxmlformats.org/officeDocument/2006/relationships/image" Target="../media/image68.wmf"/><Relationship Id="rId44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61.bin"/><Relationship Id="rId22" Type="http://schemas.openxmlformats.org/officeDocument/2006/relationships/oleObject" Target="../embeddings/oleObject65.bin"/><Relationship Id="rId27" Type="http://schemas.openxmlformats.org/officeDocument/2006/relationships/image" Target="../media/image66.wmf"/><Relationship Id="rId30" Type="http://schemas.openxmlformats.org/officeDocument/2006/relationships/oleObject" Target="../embeddings/oleObject69.bin"/><Relationship Id="rId35" Type="http://schemas.openxmlformats.org/officeDocument/2006/relationships/image" Target="../media/image70.wmf"/><Relationship Id="rId43" Type="http://schemas.openxmlformats.org/officeDocument/2006/relationships/image" Target="../media/image7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79.wmf"/><Relationship Id="rId18" Type="http://schemas.openxmlformats.org/officeDocument/2006/relationships/oleObject" Target="../embeddings/oleObject83.bin"/><Relationship Id="rId26" Type="http://schemas.openxmlformats.org/officeDocument/2006/relationships/oleObject" Target="../embeddings/oleObject87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83.wmf"/><Relationship Id="rId34" Type="http://schemas.openxmlformats.org/officeDocument/2006/relationships/oleObject" Target="../embeddings/oleObject91.bin"/><Relationship Id="rId7" Type="http://schemas.openxmlformats.org/officeDocument/2006/relationships/image" Target="../media/image76.wmf"/><Relationship Id="rId12" Type="http://schemas.openxmlformats.org/officeDocument/2006/relationships/oleObject" Target="../embeddings/oleObject80.bin"/><Relationship Id="rId17" Type="http://schemas.openxmlformats.org/officeDocument/2006/relationships/image" Target="../media/image81.wmf"/><Relationship Id="rId25" Type="http://schemas.openxmlformats.org/officeDocument/2006/relationships/image" Target="../media/image85.wmf"/><Relationship Id="rId33" Type="http://schemas.openxmlformats.org/officeDocument/2006/relationships/image" Target="../media/image89.wmf"/><Relationship Id="rId38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82.bin"/><Relationship Id="rId20" Type="http://schemas.openxmlformats.org/officeDocument/2006/relationships/oleObject" Target="../embeddings/oleObject84.bin"/><Relationship Id="rId29" Type="http://schemas.openxmlformats.org/officeDocument/2006/relationships/image" Target="../media/image87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78.wmf"/><Relationship Id="rId24" Type="http://schemas.openxmlformats.org/officeDocument/2006/relationships/oleObject" Target="../embeddings/oleObject86.bin"/><Relationship Id="rId32" Type="http://schemas.openxmlformats.org/officeDocument/2006/relationships/oleObject" Target="../embeddings/oleObject90.bin"/><Relationship Id="rId37" Type="http://schemas.openxmlformats.org/officeDocument/2006/relationships/image" Target="../media/image91.wmf"/><Relationship Id="rId5" Type="http://schemas.openxmlformats.org/officeDocument/2006/relationships/image" Target="../media/image75.wmf"/><Relationship Id="rId15" Type="http://schemas.openxmlformats.org/officeDocument/2006/relationships/image" Target="../media/image80.wmf"/><Relationship Id="rId23" Type="http://schemas.openxmlformats.org/officeDocument/2006/relationships/image" Target="../media/image84.wmf"/><Relationship Id="rId28" Type="http://schemas.openxmlformats.org/officeDocument/2006/relationships/oleObject" Target="../embeddings/oleObject88.bin"/><Relationship Id="rId36" Type="http://schemas.openxmlformats.org/officeDocument/2006/relationships/oleObject" Target="../embeddings/oleObject92.bin"/><Relationship Id="rId10" Type="http://schemas.openxmlformats.org/officeDocument/2006/relationships/oleObject" Target="../embeddings/oleObject79.bin"/><Relationship Id="rId19" Type="http://schemas.openxmlformats.org/officeDocument/2006/relationships/image" Target="../media/image82.wmf"/><Relationship Id="rId31" Type="http://schemas.openxmlformats.org/officeDocument/2006/relationships/image" Target="../media/image88.wmf"/><Relationship Id="rId4" Type="http://schemas.openxmlformats.org/officeDocument/2006/relationships/oleObject" Target="../embeddings/oleObject76.bin"/><Relationship Id="rId9" Type="http://schemas.openxmlformats.org/officeDocument/2006/relationships/image" Target="../media/image77.wmf"/><Relationship Id="rId14" Type="http://schemas.openxmlformats.org/officeDocument/2006/relationships/oleObject" Target="../embeddings/oleObject81.bin"/><Relationship Id="rId22" Type="http://schemas.openxmlformats.org/officeDocument/2006/relationships/oleObject" Target="../embeddings/oleObject85.bin"/><Relationship Id="rId27" Type="http://schemas.openxmlformats.org/officeDocument/2006/relationships/image" Target="../media/image86.wmf"/><Relationship Id="rId30" Type="http://schemas.openxmlformats.org/officeDocument/2006/relationships/oleObject" Target="../embeddings/oleObject89.bin"/><Relationship Id="rId35" Type="http://schemas.openxmlformats.org/officeDocument/2006/relationships/image" Target="../media/image9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2491929"/>
            <a:ext cx="6172200" cy="1894362"/>
          </a:xfrm>
        </p:spPr>
        <p:txBody>
          <a:bodyPr/>
          <a:lstStyle/>
          <a:p>
            <a:r>
              <a:rPr lang="en-CA" dirty="0"/>
              <a:t>Section 1.5b  Inverse  of Quadratic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i) Concept of Inverse functions</a:t>
            </a:r>
          </a:p>
          <a:p>
            <a:r>
              <a:rPr lang="en-CA" dirty="0"/>
              <a:t>ii) Domain and Range of the inverse of a QF</a:t>
            </a:r>
          </a:p>
          <a:p>
            <a:r>
              <a:rPr lang="en-CA" dirty="0"/>
              <a:t>iii) Graphing the inverse of a QF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481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952" y="274638"/>
            <a:ext cx="8544910" cy="892010"/>
          </a:xfrm>
        </p:spPr>
        <p:txBody>
          <a:bodyPr>
            <a:normAutofit/>
          </a:bodyPr>
          <a:lstStyle/>
          <a:p>
            <a:r>
              <a:rPr lang="en-CA" sz="2500" dirty="0"/>
              <a:t>Given the function, find each of the following values </a:t>
            </a:r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4427984" y="1628646"/>
            <a:ext cx="3646488" cy="4054475"/>
            <a:chOff x="256" y="721"/>
            <a:chExt cx="3052" cy="3393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6" y="725"/>
              <a:ext cx="3052" cy="3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51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51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76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7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102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102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12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127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152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152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203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203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228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22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253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25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27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279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30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304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264" y="381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264" y="382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264" y="3539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264" y="354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264" y="325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264" y="326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264" y="2977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264" y="298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>
              <a:off x="264" y="269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264" y="269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264" y="213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264" y="213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264" y="185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264" y="185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264" y="157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264" y="157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264" y="129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264" y="129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264" y="100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264" y="101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>
              <a:off x="264" y="241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264" y="2415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264" y="242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50"/>
            <p:cNvSpPr>
              <a:spLocks noChangeShapeType="1"/>
            </p:cNvSpPr>
            <p:nvPr/>
          </p:nvSpPr>
          <p:spPr bwMode="auto">
            <a:xfrm>
              <a:off x="264" y="2424"/>
              <a:ext cx="304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3189" y="2208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3247" y="2362"/>
              <a:ext cx="50" cy="115"/>
            </a:xfrm>
            <a:custGeom>
              <a:avLst/>
              <a:gdLst>
                <a:gd name="T0" fmla="*/ 0 w 50"/>
                <a:gd name="T1" fmla="*/ 0 h 115"/>
                <a:gd name="T2" fmla="*/ 50 w 50"/>
                <a:gd name="T3" fmla="*/ 58 h 115"/>
                <a:gd name="T4" fmla="*/ 0 w 50"/>
                <a:gd name="T5" fmla="*/ 115 h 115"/>
                <a:gd name="T6" fmla="*/ 0 w 50"/>
                <a:gd name="T7" fmla="*/ 0 h 1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115"/>
                <a:gd name="T14" fmla="*/ 50 w 50"/>
                <a:gd name="T15" fmla="*/ 115 h 1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115">
                  <a:moveTo>
                    <a:pt x="0" y="0"/>
                  </a:moveTo>
                  <a:lnTo>
                    <a:pt x="50" y="58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177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 flipV="1">
              <a:off x="177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V="1">
              <a:off x="178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V="1">
              <a:off x="1786" y="729"/>
              <a:ext cx="1" cy="33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lg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1844" y="721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1732" y="734"/>
              <a:ext cx="100" cy="57"/>
            </a:xfrm>
            <a:custGeom>
              <a:avLst/>
              <a:gdLst>
                <a:gd name="T0" fmla="*/ 0 w 100"/>
                <a:gd name="T1" fmla="*/ 57 h 57"/>
                <a:gd name="T2" fmla="*/ 50 w 100"/>
                <a:gd name="T3" fmla="*/ 0 h 57"/>
                <a:gd name="T4" fmla="*/ 100 w 100"/>
                <a:gd name="T5" fmla="*/ 57 h 57"/>
                <a:gd name="T6" fmla="*/ 0 w 100"/>
                <a:gd name="T7" fmla="*/ 57 h 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57"/>
                <a:gd name="T14" fmla="*/ 100 w 100"/>
                <a:gd name="T15" fmla="*/ 57 h 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57">
                  <a:moveTo>
                    <a:pt x="0" y="57"/>
                  </a:moveTo>
                  <a:lnTo>
                    <a:pt x="50" y="0"/>
                  </a:lnTo>
                  <a:lnTo>
                    <a:pt x="10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9" name="Rectangle 59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51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" name="Rectangle 61"/>
            <p:cNvSpPr>
              <a:spLocks noChangeArrowheads="1"/>
            </p:cNvSpPr>
            <p:nvPr/>
          </p:nvSpPr>
          <p:spPr bwMode="auto">
            <a:xfrm>
              <a:off x="452" y="2464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62" name="Rectangle 62"/>
            <p:cNvSpPr>
              <a:spLocks noChangeArrowheads="1"/>
            </p:cNvSpPr>
            <p:nvPr/>
          </p:nvSpPr>
          <p:spPr bwMode="auto">
            <a:xfrm>
              <a:off x="1797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63" name="Line 63"/>
            <p:cNvSpPr>
              <a:spLocks noChangeShapeType="1"/>
            </p:cNvSpPr>
            <p:nvPr/>
          </p:nvSpPr>
          <p:spPr bwMode="auto">
            <a:xfrm>
              <a:off x="304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4" name="Rectangle 64"/>
            <p:cNvSpPr>
              <a:spLocks noChangeArrowheads="1"/>
            </p:cNvSpPr>
            <p:nvPr/>
          </p:nvSpPr>
          <p:spPr bwMode="auto">
            <a:xfrm>
              <a:off x="3051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65" name="Rectangle 65"/>
            <p:cNvSpPr>
              <a:spLocks noChangeArrowheads="1"/>
            </p:cNvSpPr>
            <p:nvPr/>
          </p:nvSpPr>
          <p:spPr bwMode="auto">
            <a:xfrm>
              <a:off x="1613" y="3751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1747" y="3822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7" name="Rectangle 67"/>
            <p:cNvSpPr>
              <a:spLocks noChangeArrowheads="1"/>
            </p:cNvSpPr>
            <p:nvPr/>
          </p:nvSpPr>
          <p:spPr bwMode="auto">
            <a:xfrm>
              <a:off x="1678" y="942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1747" y="1013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Rectangle 7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cxnSp>
        <p:nvCxnSpPr>
          <p:cNvPr id="70" name="Straight Connector 69"/>
          <p:cNvCxnSpPr/>
          <p:nvPr/>
        </p:nvCxnSpPr>
        <p:spPr>
          <a:xfrm>
            <a:off x="5654445" y="1969342"/>
            <a:ext cx="1200150" cy="1588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6853401" y="2002463"/>
            <a:ext cx="320959" cy="2999535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415284" y="1952599"/>
            <a:ext cx="1246981" cy="2705252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7177478" y="3987483"/>
            <a:ext cx="276900" cy="1008542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7458838" y="4007472"/>
            <a:ext cx="615634" cy="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4552595"/>
              </p:ext>
            </p:extLst>
          </p:nvPr>
        </p:nvGraphicFramePr>
        <p:xfrm>
          <a:off x="6444784" y="1233736"/>
          <a:ext cx="1193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1193800" imgH="444500" progId="Equation.DSMT4">
                  <p:embed/>
                </p:oleObj>
              </mc:Choice>
              <mc:Fallback>
                <p:oleObj name="Equation" r:id="rId4" imgW="1193800" imgH="444500" progId="Equation.DSMT4">
                  <p:embed/>
                  <p:pic>
                    <p:nvPicPr>
                      <p:cNvPr id="88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784" y="1233736"/>
                        <a:ext cx="1193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345868"/>
              </p:ext>
            </p:extLst>
          </p:nvPr>
        </p:nvGraphicFramePr>
        <p:xfrm>
          <a:off x="199424" y="1406407"/>
          <a:ext cx="1092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1091726" imgH="444307" progId="Equation.DSMT4">
                  <p:embed/>
                </p:oleObj>
              </mc:Choice>
              <mc:Fallback>
                <p:oleObj name="Equation" r:id="rId6" imgW="1091726" imgH="444307" progId="Equation.DSMT4">
                  <p:embed/>
                  <p:pic>
                    <p:nvPicPr>
                      <p:cNvPr id="89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424" y="1406407"/>
                        <a:ext cx="1092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672287"/>
              </p:ext>
            </p:extLst>
          </p:nvPr>
        </p:nvGraphicFramePr>
        <p:xfrm>
          <a:off x="140088" y="2401888"/>
          <a:ext cx="1397001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1396394" imgH="495085" progId="Equation.DSMT4">
                  <p:embed/>
                </p:oleObj>
              </mc:Choice>
              <mc:Fallback>
                <p:oleObj name="Equation" r:id="rId8" imgW="1396394" imgH="495085" progId="Equation.DSMT4">
                  <p:embed/>
                  <p:pic>
                    <p:nvPicPr>
                      <p:cNvPr id="90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088" y="2401888"/>
                        <a:ext cx="1397001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686481"/>
              </p:ext>
            </p:extLst>
          </p:nvPr>
        </p:nvGraphicFramePr>
        <p:xfrm>
          <a:off x="93554" y="3416300"/>
          <a:ext cx="1498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1498600" imgH="457200" progId="Equation.DSMT4">
                  <p:embed/>
                </p:oleObj>
              </mc:Choice>
              <mc:Fallback>
                <p:oleObj name="Equation" r:id="rId10" imgW="1498600" imgH="457200" progId="Equation.DSMT4">
                  <p:embed/>
                  <p:pic>
                    <p:nvPicPr>
                      <p:cNvPr id="91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54" y="3416300"/>
                        <a:ext cx="1498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953793"/>
              </p:ext>
            </p:extLst>
          </p:nvPr>
        </p:nvGraphicFramePr>
        <p:xfrm>
          <a:off x="138004" y="4415056"/>
          <a:ext cx="14732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1473200" imgH="520700" progId="Equation.DSMT4">
                  <p:embed/>
                </p:oleObj>
              </mc:Choice>
              <mc:Fallback>
                <p:oleObj name="Equation" r:id="rId12" imgW="1473200" imgH="520700" progId="Equation.DSMT4">
                  <p:embed/>
                  <p:pic>
                    <p:nvPicPr>
                      <p:cNvPr id="92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004" y="4415056"/>
                        <a:ext cx="14732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702270"/>
              </p:ext>
            </p:extLst>
          </p:nvPr>
        </p:nvGraphicFramePr>
        <p:xfrm>
          <a:off x="155575" y="5526088"/>
          <a:ext cx="14605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4" imgW="1459866" imgH="495085" progId="Equation.DSMT4">
                  <p:embed/>
                </p:oleObj>
              </mc:Choice>
              <mc:Fallback>
                <p:oleObj name="Equation" r:id="rId14" imgW="1459866" imgH="495085" progId="Equation.DSMT4">
                  <p:embed/>
                  <p:pic>
                    <p:nvPicPr>
                      <p:cNvPr id="93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5526088"/>
                        <a:ext cx="14605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145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147004E-45BC-4BED-92B7-44A28309863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457199" y="274638"/>
                <a:ext cx="8201025" cy="1143000"/>
              </a:xfrm>
            </p:spPr>
            <p:txBody>
              <a:bodyPr>
                <a:normAutofit/>
              </a:bodyPr>
              <a:lstStyle/>
              <a:p>
                <a:r>
                  <a:rPr lang="en-CA" dirty="0"/>
                  <a:t>Given the function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/>
                  <a:t>, for what values of “x” will </a:t>
                </a:r>
                <a14:m>
                  <m:oMath xmlns:m="http://schemas.openxmlformats.org/officeDocument/2006/math">
                    <m:r>
                      <a:rPr lang="en-CA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CA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CA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CA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CA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CA" dirty="0"/>
                  <a:t> 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0147004E-45BC-4BED-92B7-44A2830986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199" y="274638"/>
                <a:ext cx="8201025" cy="1143000"/>
              </a:xfrm>
              <a:blipFill>
                <a:blip r:embed="rId3"/>
                <a:stretch>
                  <a:fillRect l="-1710" b="-1648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BF998BA-F4B6-45F0-9EC4-46564B691D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026575"/>
              </p:ext>
            </p:extLst>
          </p:nvPr>
        </p:nvGraphicFramePr>
        <p:xfrm>
          <a:off x="485775" y="1417638"/>
          <a:ext cx="225425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1307880" imgH="393480" progId="Equation.DSMT4">
                  <p:embed/>
                </p:oleObj>
              </mc:Choice>
              <mc:Fallback>
                <p:oleObj name="Equation" r:id="rId4" imgW="130788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BF998BA-F4B6-45F0-9EC4-46564B691D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5775" y="1417638"/>
                        <a:ext cx="2254250" cy="67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2602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Homework: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Assignment 1.5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515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/>
              <a:t>Inverse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424936" cy="1368152"/>
          </a:xfrm>
        </p:spPr>
        <p:txBody>
          <a:bodyPr/>
          <a:lstStyle/>
          <a:p>
            <a:r>
              <a:rPr lang="en-CA" dirty="0"/>
              <a:t>The inverse of a function will switch the X and Y variables and then isolate the Y variable afterwards</a:t>
            </a:r>
          </a:p>
          <a:p>
            <a:r>
              <a:rPr lang="en-CA" dirty="0" err="1"/>
              <a:t>ie</a:t>
            </a:r>
            <a:r>
              <a:rPr lang="en-CA" dirty="0"/>
              <a:t>: Given the function, find its inverse: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96696"/>
              </p:ext>
            </p:extLst>
          </p:nvPr>
        </p:nvGraphicFramePr>
        <p:xfrm>
          <a:off x="4716016" y="260648"/>
          <a:ext cx="1681044" cy="600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710891" imgH="253890" progId="Equation.DSMT4">
                  <p:embed/>
                </p:oleObj>
              </mc:Choice>
              <mc:Fallback>
                <p:oleObj name="Equation" r:id="rId4" imgW="710891" imgH="25389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60648"/>
                        <a:ext cx="1681044" cy="6003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676049"/>
              </p:ext>
            </p:extLst>
          </p:nvPr>
        </p:nvGraphicFramePr>
        <p:xfrm>
          <a:off x="6300192" y="1844824"/>
          <a:ext cx="160703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511300" imgH="406400" progId="Equation.DSMT4">
                  <p:embed/>
                </p:oleObj>
              </mc:Choice>
              <mc:Fallback>
                <p:oleObj name="Equation" r:id="rId6" imgW="1511300" imgH="406400" progId="Equation.DSMT4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844824"/>
                        <a:ext cx="1607034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959290"/>
              </p:ext>
            </p:extLst>
          </p:nvPr>
        </p:nvGraphicFramePr>
        <p:xfrm>
          <a:off x="1185698" y="2420888"/>
          <a:ext cx="1728192" cy="465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1511300" imgH="406400" progId="Equation.DSMT4">
                  <p:embed/>
                </p:oleObj>
              </mc:Choice>
              <mc:Fallback>
                <p:oleObj name="Equation" r:id="rId8" imgW="1511300" imgH="406400" progId="Equation.DSMT4">
                  <p:embed/>
                  <p:pic>
                    <p:nvPicPr>
                      <p:cNvPr id="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698" y="2420888"/>
                        <a:ext cx="1728192" cy="4652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3995886" y="2420888"/>
            <a:ext cx="360045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300" dirty="0">
                <a:solidFill>
                  <a:srgbClr val="FF0000"/>
                </a:solidFill>
                <a:latin typeface="+mj-lt"/>
              </a:rPr>
              <a:t>Switch the two variables</a:t>
            </a:r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117949"/>
              </p:ext>
            </p:extLst>
          </p:nvPr>
        </p:nvGraphicFramePr>
        <p:xfrm>
          <a:off x="611560" y="2996952"/>
          <a:ext cx="1656184" cy="445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511300" imgH="406400" progId="Equation.DSMT4">
                  <p:embed/>
                </p:oleObj>
              </mc:Choice>
              <mc:Fallback>
                <p:oleObj name="Equation" r:id="rId10" imgW="1511300" imgH="406400" progId="Equation.DSMT4">
                  <p:embed/>
                  <p:pic>
                    <p:nvPicPr>
                      <p:cNvPr id="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996952"/>
                        <a:ext cx="1656184" cy="4457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526429"/>
              </p:ext>
            </p:extLst>
          </p:nvPr>
        </p:nvGraphicFramePr>
        <p:xfrm>
          <a:off x="611560" y="3619960"/>
          <a:ext cx="1800200" cy="45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1600200" imgH="406400" progId="Equation.DSMT4">
                  <p:embed/>
                </p:oleObj>
              </mc:Choice>
              <mc:Fallback>
                <p:oleObj name="Equation" r:id="rId12" imgW="1600200" imgH="406400" progId="Equation.DSMT4">
                  <p:embed/>
                  <p:pic>
                    <p:nvPicPr>
                      <p:cNvPr id="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619960"/>
                        <a:ext cx="1800200" cy="45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995886" y="3367856"/>
            <a:ext cx="40322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500" dirty="0">
                <a:solidFill>
                  <a:srgbClr val="FF0000"/>
                </a:solidFill>
                <a:latin typeface="+mj-lt"/>
              </a:rPr>
              <a:t>The inverse function is:</a:t>
            </a:r>
          </a:p>
        </p:txBody>
      </p:sp>
      <p:graphicFrame>
        <p:nvGraphicFramePr>
          <p:cNvPr id="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090561"/>
              </p:ext>
            </p:extLst>
          </p:nvPr>
        </p:nvGraphicFramePr>
        <p:xfrm>
          <a:off x="4859883" y="3717032"/>
          <a:ext cx="2304256" cy="915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2235200" imgH="889000" progId="Equation.DSMT4">
                  <p:embed/>
                </p:oleObj>
              </mc:Choice>
              <mc:Fallback>
                <p:oleObj name="Equation" r:id="rId14" imgW="2235200" imgH="889000" progId="Equation.DSMT4">
                  <p:embed/>
                  <p:pic>
                    <p:nvPicPr>
                      <p:cNvPr id="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883" y="3717032"/>
                        <a:ext cx="2304256" cy="9159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44423" y="7457108"/>
              <a:ext cx="41275" cy="31750"/>
            </p14:xfrm>
          </p:contentPart>
        </mc:Choice>
        <mc:Fallback xmlns="">
          <p:pic>
            <p:nvPicPr>
              <p:cNvPr id="1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1135091" y="7447727"/>
                <a:ext cx="59938" cy="50511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3995886" y="2913269"/>
            <a:ext cx="360045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300" dirty="0">
                <a:solidFill>
                  <a:srgbClr val="FF0000"/>
                </a:solidFill>
                <a:latin typeface="+mj-lt"/>
              </a:rPr>
              <a:t>Isolate the Y-variable</a:t>
            </a:r>
          </a:p>
        </p:txBody>
      </p:sp>
      <p:graphicFrame>
        <p:nvGraphicFramePr>
          <p:cNvPr id="1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6204667"/>
              </p:ext>
            </p:extLst>
          </p:nvPr>
        </p:nvGraphicFramePr>
        <p:xfrm>
          <a:off x="1835696" y="3596537"/>
          <a:ext cx="251619" cy="408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8" imgW="203112" imgH="330057" progId="Equation.DSMT4">
                  <p:embed/>
                </p:oleObj>
              </mc:Choice>
              <mc:Fallback>
                <p:oleObj name="Equation" r:id="rId18" imgW="203112" imgH="330057" progId="Equation.DSMT4">
                  <p:embed/>
                  <p:pic>
                    <p:nvPicPr>
                      <p:cNvPr id="1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596537"/>
                        <a:ext cx="251619" cy="4085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0860"/>
              </p:ext>
            </p:extLst>
          </p:nvPr>
        </p:nvGraphicFramePr>
        <p:xfrm>
          <a:off x="569193" y="3517950"/>
          <a:ext cx="906463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20" imgW="876300" imgH="889000" progId="Equation.DSMT4">
                  <p:embed/>
                </p:oleObj>
              </mc:Choice>
              <mc:Fallback>
                <p:oleObj name="Equation" r:id="rId20" imgW="876300" imgH="889000" progId="Equation.DSMT4">
                  <p:embed/>
                  <p:pic>
                    <p:nvPicPr>
                      <p:cNvPr id="1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193" y="3517950"/>
                        <a:ext cx="906463" cy="919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2"/>
              </a:rPr>
              <a:t>www.BCMath.ca</a:t>
            </a:r>
            <a:r>
              <a:rPr lang="en-US" sz="1000" dirty="0"/>
              <a:t> 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179512" y="4653136"/>
            <a:ext cx="8424936" cy="20162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Graphically, the inverse of a function is a reflection over the line </a:t>
            </a:r>
            <a:r>
              <a:rPr lang="en-CA" i="1" dirty="0"/>
              <a:t>y=x</a:t>
            </a:r>
          </a:p>
          <a:p>
            <a:r>
              <a:rPr lang="en-CA" dirty="0"/>
              <a:t>Switch the “x” and “y” coordinates to generate new points for the inverse graph</a:t>
            </a:r>
          </a:p>
        </p:txBody>
      </p:sp>
    </p:spTree>
    <p:extLst>
      <p:ext uri="{BB962C8B-B14F-4D97-AF65-F5344CB8AC3E}">
        <p14:creationId xmlns:p14="http://schemas.microsoft.com/office/powerpoint/2010/main" val="252439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24936" cy="850106"/>
          </a:xfrm>
        </p:spPr>
        <p:txBody>
          <a:bodyPr>
            <a:normAutofit fontScale="90000"/>
          </a:bodyPr>
          <a:lstStyle/>
          <a:p>
            <a:r>
              <a:rPr lang="en-CA" dirty="0"/>
              <a:t>Ex: Given the graph of                   , Graph the inverse function</a:t>
            </a:r>
          </a:p>
        </p:txBody>
      </p:sp>
      <p:grpSp>
        <p:nvGrpSpPr>
          <p:cNvPr id="4" name="Group 14"/>
          <p:cNvGrpSpPr>
            <a:grpSpLocks noChangeAspect="1"/>
          </p:cNvGrpSpPr>
          <p:nvPr/>
        </p:nvGrpSpPr>
        <p:grpSpPr bwMode="auto">
          <a:xfrm>
            <a:off x="4947248" y="2951702"/>
            <a:ext cx="3861967" cy="3843027"/>
            <a:chOff x="-192" y="1075"/>
            <a:chExt cx="2712" cy="2698"/>
          </a:xfrm>
        </p:grpSpPr>
        <p:sp>
          <p:nvSpPr>
            <p:cNvPr id="5" name="AutoShape 13"/>
            <p:cNvSpPr>
              <a:spLocks noChangeAspect="1" noChangeArrowheads="1" noTextEdit="1"/>
            </p:cNvSpPr>
            <p:nvPr/>
          </p:nvSpPr>
          <p:spPr bwMode="auto">
            <a:xfrm>
              <a:off x="-192" y="1080"/>
              <a:ext cx="2712" cy="2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" name="Line 16"/>
            <p:cNvSpPr>
              <a:spLocks noChangeShapeType="1"/>
            </p:cNvSpPr>
            <p:nvPr/>
          </p:nvSpPr>
          <p:spPr bwMode="auto">
            <a:xfrm flipV="1">
              <a:off x="1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Line 17"/>
            <p:cNvSpPr>
              <a:spLocks noChangeShapeType="1"/>
            </p:cNvSpPr>
            <p:nvPr/>
          </p:nvSpPr>
          <p:spPr bwMode="auto">
            <a:xfrm flipV="1">
              <a:off x="2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18"/>
            <p:cNvSpPr>
              <a:spLocks noChangeShapeType="1"/>
            </p:cNvSpPr>
            <p:nvPr/>
          </p:nvSpPr>
          <p:spPr bwMode="auto">
            <a:xfrm flipV="1">
              <a:off x="22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19"/>
            <p:cNvSpPr>
              <a:spLocks noChangeShapeType="1"/>
            </p:cNvSpPr>
            <p:nvPr/>
          </p:nvSpPr>
          <p:spPr bwMode="auto">
            <a:xfrm flipV="1">
              <a:off x="22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20"/>
            <p:cNvSpPr>
              <a:spLocks noChangeShapeType="1"/>
            </p:cNvSpPr>
            <p:nvPr/>
          </p:nvSpPr>
          <p:spPr bwMode="auto">
            <a:xfrm flipV="1">
              <a:off x="43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21"/>
            <p:cNvSpPr>
              <a:spLocks noChangeShapeType="1"/>
            </p:cNvSpPr>
            <p:nvPr/>
          </p:nvSpPr>
          <p:spPr bwMode="auto">
            <a:xfrm flipV="1">
              <a:off x="43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V="1">
              <a:off x="64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23"/>
            <p:cNvSpPr>
              <a:spLocks noChangeShapeType="1"/>
            </p:cNvSpPr>
            <p:nvPr/>
          </p:nvSpPr>
          <p:spPr bwMode="auto">
            <a:xfrm flipV="1">
              <a:off x="64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V="1">
              <a:off x="105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25"/>
            <p:cNvSpPr>
              <a:spLocks noChangeShapeType="1"/>
            </p:cNvSpPr>
            <p:nvPr/>
          </p:nvSpPr>
          <p:spPr bwMode="auto">
            <a:xfrm flipV="1">
              <a:off x="106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 flipV="1">
              <a:off x="126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V="1">
              <a:off x="126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28"/>
            <p:cNvSpPr>
              <a:spLocks noChangeShapeType="1"/>
            </p:cNvSpPr>
            <p:nvPr/>
          </p:nvSpPr>
          <p:spPr bwMode="auto">
            <a:xfrm flipV="1">
              <a:off x="147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V="1">
              <a:off x="147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30"/>
            <p:cNvSpPr>
              <a:spLocks noChangeShapeType="1"/>
            </p:cNvSpPr>
            <p:nvPr/>
          </p:nvSpPr>
          <p:spPr bwMode="auto">
            <a:xfrm flipV="1">
              <a:off x="168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31"/>
            <p:cNvSpPr>
              <a:spLocks noChangeShapeType="1"/>
            </p:cNvSpPr>
            <p:nvPr/>
          </p:nvSpPr>
          <p:spPr bwMode="auto">
            <a:xfrm flipV="1">
              <a:off x="168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32"/>
            <p:cNvSpPr>
              <a:spLocks noChangeShapeType="1"/>
            </p:cNvSpPr>
            <p:nvPr/>
          </p:nvSpPr>
          <p:spPr bwMode="auto">
            <a:xfrm flipV="1">
              <a:off x="189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33"/>
            <p:cNvSpPr>
              <a:spLocks noChangeShapeType="1"/>
            </p:cNvSpPr>
            <p:nvPr/>
          </p:nvSpPr>
          <p:spPr bwMode="auto">
            <a:xfrm flipV="1">
              <a:off x="189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34"/>
            <p:cNvSpPr>
              <a:spLocks noChangeShapeType="1"/>
            </p:cNvSpPr>
            <p:nvPr/>
          </p:nvSpPr>
          <p:spPr bwMode="auto">
            <a:xfrm flipV="1">
              <a:off x="209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35"/>
            <p:cNvSpPr>
              <a:spLocks noChangeShapeType="1"/>
            </p:cNvSpPr>
            <p:nvPr/>
          </p:nvSpPr>
          <p:spPr bwMode="auto">
            <a:xfrm flipV="1">
              <a:off x="209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36"/>
            <p:cNvSpPr>
              <a:spLocks noChangeShapeType="1"/>
            </p:cNvSpPr>
            <p:nvPr/>
          </p:nvSpPr>
          <p:spPr bwMode="auto">
            <a:xfrm flipV="1">
              <a:off x="230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37"/>
            <p:cNvSpPr>
              <a:spLocks noChangeShapeType="1"/>
            </p:cNvSpPr>
            <p:nvPr/>
          </p:nvSpPr>
          <p:spPr bwMode="auto">
            <a:xfrm flipV="1">
              <a:off x="230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38"/>
            <p:cNvSpPr>
              <a:spLocks noChangeShapeType="1"/>
            </p:cNvSpPr>
            <p:nvPr/>
          </p:nvSpPr>
          <p:spPr bwMode="auto">
            <a:xfrm>
              <a:off x="-187" y="353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39"/>
            <p:cNvSpPr>
              <a:spLocks noChangeShapeType="1"/>
            </p:cNvSpPr>
            <p:nvPr/>
          </p:nvSpPr>
          <p:spPr bwMode="auto">
            <a:xfrm>
              <a:off x="-187" y="354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40"/>
            <p:cNvSpPr>
              <a:spLocks noChangeShapeType="1"/>
            </p:cNvSpPr>
            <p:nvPr/>
          </p:nvSpPr>
          <p:spPr bwMode="auto">
            <a:xfrm>
              <a:off x="-187" y="331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41"/>
            <p:cNvSpPr>
              <a:spLocks noChangeShapeType="1"/>
            </p:cNvSpPr>
            <p:nvPr/>
          </p:nvSpPr>
          <p:spPr bwMode="auto">
            <a:xfrm>
              <a:off x="-187" y="331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42"/>
            <p:cNvSpPr>
              <a:spLocks noChangeShapeType="1"/>
            </p:cNvSpPr>
            <p:nvPr/>
          </p:nvSpPr>
          <p:spPr bwMode="auto">
            <a:xfrm>
              <a:off x="-187" y="309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43"/>
            <p:cNvSpPr>
              <a:spLocks noChangeShapeType="1"/>
            </p:cNvSpPr>
            <p:nvPr/>
          </p:nvSpPr>
          <p:spPr bwMode="auto">
            <a:xfrm>
              <a:off x="-187" y="309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44"/>
            <p:cNvSpPr>
              <a:spLocks noChangeShapeType="1"/>
            </p:cNvSpPr>
            <p:nvPr/>
          </p:nvSpPr>
          <p:spPr bwMode="auto">
            <a:xfrm>
              <a:off x="-187" y="286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45"/>
            <p:cNvSpPr>
              <a:spLocks noChangeShapeType="1"/>
            </p:cNvSpPr>
            <p:nvPr/>
          </p:nvSpPr>
          <p:spPr bwMode="auto">
            <a:xfrm>
              <a:off x="-187" y="287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46"/>
            <p:cNvSpPr>
              <a:spLocks noChangeShapeType="1"/>
            </p:cNvSpPr>
            <p:nvPr/>
          </p:nvSpPr>
          <p:spPr bwMode="auto">
            <a:xfrm>
              <a:off x="-187" y="264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47"/>
            <p:cNvSpPr>
              <a:spLocks noChangeShapeType="1"/>
            </p:cNvSpPr>
            <p:nvPr/>
          </p:nvSpPr>
          <p:spPr bwMode="auto">
            <a:xfrm>
              <a:off x="-187" y="265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48"/>
            <p:cNvSpPr>
              <a:spLocks noChangeShapeType="1"/>
            </p:cNvSpPr>
            <p:nvPr/>
          </p:nvSpPr>
          <p:spPr bwMode="auto">
            <a:xfrm>
              <a:off x="-187" y="219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49"/>
            <p:cNvSpPr>
              <a:spLocks noChangeShapeType="1"/>
            </p:cNvSpPr>
            <p:nvPr/>
          </p:nvSpPr>
          <p:spPr bwMode="auto">
            <a:xfrm>
              <a:off x="-187" y="220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50"/>
            <p:cNvSpPr>
              <a:spLocks noChangeShapeType="1"/>
            </p:cNvSpPr>
            <p:nvPr/>
          </p:nvSpPr>
          <p:spPr bwMode="auto">
            <a:xfrm>
              <a:off x="-187" y="197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51"/>
            <p:cNvSpPr>
              <a:spLocks noChangeShapeType="1"/>
            </p:cNvSpPr>
            <p:nvPr/>
          </p:nvSpPr>
          <p:spPr bwMode="auto">
            <a:xfrm>
              <a:off x="-187" y="198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52"/>
            <p:cNvSpPr>
              <a:spLocks noChangeShapeType="1"/>
            </p:cNvSpPr>
            <p:nvPr/>
          </p:nvSpPr>
          <p:spPr bwMode="auto">
            <a:xfrm>
              <a:off x="-187" y="175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53"/>
            <p:cNvSpPr>
              <a:spLocks noChangeShapeType="1"/>
            </p:cNvSpPr>
            <p:nvPr/>
          </p:nvSpPr>
          <p:spPr bwMode="auto">
            <a:xfrm>
              <a:off x="-187" y="175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54"/>
            <p:cNvSpPr>
              <a:spLocks noChangeShapeType="1"/>
            </p:cNvSpPr>
            <p:nvPr/>
          </p:nvSpPr>
          <p:spPr bwMode="auto">
            <a:xfrm>
              <a:off x="-187" y="153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55"/>
            <p:cNvSpPr>
              <a:spLocks noChangeShapeType="1"/>
            </p:cNvSpPr>
            <p:nvPr/>
          </p:nvSpPr>
          <p:spPr bwMode="auto">
            <a:xfrm>
              <a:off x="-187" y="153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56"/>
            <p:cNvSpPr>
              <a:spLocks noChangeShapeType="1"/>
            </p:cNvSpPr>
            <p:nvPr/>
          </p:nvSpPr>
          <p:spPr bwMode="auto">
            <a:xfrm>
              <a:off x="-187" y="130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57"/>
            <p:cNvSpPr>
              <a:spLocks noChangeShapeType="1"/>
            </p:cNvSpPr>
            <p:nvPr/>
          </p:nvSpPr>
          <p:spPr bwMode="auto">
            <a:xfrm>
              <a:off x="-187" y="131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58"/>
            <p:cNvSpPr>
              <a:spLocks noChangeShapeType="1"/>
            </p:cNvSpPr>
            <p:nvPr/>
          </p:nvSpPr>
          <p:spPr bwMode="auto">
            <a:xfrm>
              <a:off x="-187" y="241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59"/>
            <p:cNvSpPr>
              <a:spLocks noChangeShapeType="1"/>
            </p:cNvSpPr>
            <p:nvPr/>
          </p:nvSpPr>
          <p:spPr bwMode="auto">
            <a:xfrm>
              <a:off x="-187" y="241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Line 60"/>
            <p:cNvSpPr>
              <a:spLocks noChangeShapeType="1"/>
            </p:cNvSpPr>
            <p:nvPr/>
          </p:nvSpPr>
          <p:spPr bwMode="auto">
            <a:xfrm>
              <a:off x="-187" y="242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" name="Line 61"/>
            <p:cNvSpPr>
              <a:spLocks noChangeShapeType="1"/>
            </p:cNvSpPr>
            <p:nvPr/>
          </p:nvSpPr>
          <p:spPr bwMode="auto">
            <a:xfrm>
              <a:off x="-187" y="242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3" name="Rectangle 62"/>
            <p:cNvSpPr>
              <a:spLocks noChangeArrowheads="1"/>
            </p:cNvSpPr>
            <p:nvPr/>
          </p:nvSpPr>
          <p:spPr bwMode="auto">
            <a:xfrm>
              <a:off x="2465" y="2264"/>
              <a:ext cx="4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4" name="Freeform 63"/>
            <p:cNvSpPr>
              <a:spLocks/>
            </p:cNvSpPr>
            <p:nvPr/>
          </p:nvSpPr>
          <p:spPr bwMode="auto">
            <a:xfrm>
              <a:off x="2488" y="2379"/>
              <a:ext cx="24" cy="90"/>
            </a:xfrm>
            <a:custGeom>
              <a:avLst/>
              <a:gdLst>
                <a:gd name="T0" fmla="*/ 0 w 24"/>
                <a:gd name="T1" fmla="*/ 0 h 90"/>
                <a:gd name="T2" fmla="*/ 24 w 24"/>
                <a:gd name="T3" fmla="*/ 45 h 90"/>
                <a:gd name="T4" fmla="*/ 0 w 24"/>
                <a:gd name="T5" fmla="*/ 90 h 90"/>
                <a:gd name="T6" fmla="*/ 0 w 24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90"/>
                <a:gd name="T14" fmla="*/ 24 w 24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90">
                  <a:moveTo>
                    <a:pt x="0" y="0"/>
                  </a:moveTo>
                  <a:lnTo>
                    <a:pt x="24" y="45"/>
                  </a:lnTo>
                  <a:lnTo>
                    <a:pt x="0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55" name="Line 64"/>
            <p:cNvSpPr>
              <a:spLocks noChangeShapeType="1"/>
            </p:cNvSpPr>
            <p:nvPr/>
          </p:nvSpPr>
          <p:spPr bwMode="auto">
            <a:xfrm flipV="1">
              <a:off x="84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6" name="Line 65"/>
            <p:cNvSpPr>
              <a:spLocks noChangeShapeType="1"/>
            </p:cNvSpPr>
            <p:nvPr/>
          </p:nvSpPr>
          <p:spPr bwMode="auto">
            <a:xfrm flipV="1">
              <a:off x="84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7" name="Line 66"/>
            <p:cNvSpPr>
              <a:spLocks noChangeShapeType="1"/>
            </p:cNvSpPr>
            <p:nvPr/>
          </p:nvSpPr>
          <p:spPr bwMode="auto">
            <a:xfrm flipV="1">
              <a:off x="85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8" name="Line 67"/>
            <p:cNvSpPr>
              <a:spLocks noChangeShapeType="1"/>
            </p:cNvSpPr>
            <p:nvPr/>
          </p:nvSpPr>
          <p:spPr bwMode="auto">
            <a:xfrm flipV="1">
              <a:off x="85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9" name="Rectangle 68"/>
            <p:cNvSpPr>
              <a:spLocks noChangeArrowheads="1"/>
            </p:cNvSpPr>
            <p:nvPr/>
          </p:nvSpPr>
          <p:spPr bwMode="auto">
            <a:xfrm>
              <a:off x="883" y="1075"/>
              <a:ext cx="4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60" name="Freeform 69"/>
            <p:cNvSpPr>
              <a:spLocks/>
            </p:cNvSpPr>
            <p:nvPr/>
          </p:nvSpPr>
          <p:spPr bwMode="auto">
            <a:xfrm>
              <a:off x="828" y="1090"/>
              <a:ext cx="47" cy="45"/>
            </a:xfrm>
            <a:custGeom>
              <a:avLst/>
              <a:gdLst>
                <a:gd name="T0" fmla="*/ 0 w 47"/>
                <a:gd name="T1" fmla="*/ 45 h 45"/>
                <a:gd name="T2" fmla="*/ 23 w 47"/>
                <a:gd name="T3" fmla="*/ 0 h 45"/>
                <a:gd name="T4" fmla="*/ 47 w 47"/>
                <a:gd name="T5" fmla="*/ 45 h 45"/>
                <a:gd name="T6" fmla="*/ 0 w 47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5"/>
                <a:gd name="T14" fmla="*/ 47 w 47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5">
                  <a:moveTo>
                    <a:pt x="0" y="45"/>
                  </a:moveTo>
                  <a:lnTo>
                    <a:pt x="23" y="0"/>
                  </a:lnTo>
                  <a:lnTo>
                    <a:pt x="47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1" name="Rectangle 70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62" name="Line 71"/>
            <p:cNvSpPr>
              <a:spLocks noChangeShapeType="1"/>
            </p:cNvSpPr>
            <p:nvPr/>
          </p:nvSpPr>
          <p:spPr bwMode="auto">
            <a:xfrm>
              <a:off x="20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" name="Rectangle 72"/>
            <p:cNvSpPr>
              <a:spLocks noChangeArrowheads="1"/>
            </p:cNvSpPr>
            <p:nvPr/>
          </p:nvSpPr>
          <p:spPr bwMode="auto">
            <a:xfrm>
              <a:off x="-7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64" name="Line 73"/>
            <p:cNvSpPr>
              <a:spLocks noChangeShapeType="1"/>
            </p:cNvSpPr>
            <p:nvPr/>
          </p:nvSpPr>
          <p:spPr bwMode="auto">
            <a:xfrm>
              <a:off x="22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5" name="Rectangle 74"/>
            <p:cNvSpPr>
              <a:spLocks noChangeArrowheads="1"/>
            </p:cNvSpPr>
            <p:nvPr/>
          </p:nvSpPr>
          <p:spPr bwMode="auto">
            <a:xfrm>
              <a:off x="203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66" name="Line 75"/>
            <p:cNvSpPr>
              <a:spLocks noChangeShapeType="1"/>
            </p:cNvSpPr>
            <p:nvPr/>
          </p:nvSpPr>
          <p:spPr bwMode="auto">
            <a:xfrm>
              <a:off x="436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7" name="Rectangle 76"/>
            <p:cNvSpPr>
              <a:spLocks noChangeArrowheads="1"/>
            </p:cNvSpPr>
            <p:nvPr/>
          </p:nvSpPr>
          <p:spPr bwMode="auto">
            <a:xfrm>
              <a:off x="409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8" name="Line 77"/>
            <p:cNvSpPr>
              <a:spLocks noChangeShapeType="1"/>
            </p:cNvSpPr>
            <p:nvPr/>
          </p:nvSpPr>
          <p:spPr bwMode="auto">
            <a:xfrm>
              <a:off x="645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Rectangle 78"/>
            <p:cNvSpPr>
              <a:spLocks noChangeArrowheads="1"/>
            </p:cNvSpPr>
            <p:nvPr/>
          </p:nvSpPr>
          <p:spPr bwMode="auto">
            <a:xfrm>
              <a:off x="618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70" name="Rectangle 79"/>
            <p:cNvSpPr>
              <a:spLocks noChangeArrowheads="1"/>
            </p:cNvSpPr>
            <p:nvPr/>
          </p:nvSpPr>
          <p:spPr bwMode="auto">
            <a:xfrm>
              <a:off x="862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71" name="Line 80"/>
            <p:cNvSpPr>
              <a:spLocks noChangeShapeType="1"/>
            </p:cNvSpPr>
            <p:nvPr/>
          </p:nvSpPr>
          <p:spPr bwMode="auto">
            <a:xfrm>
              <a:off x="1061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" name="Rectangle 81"/>
            <p:cNvSpPr>
              <a:spLocks noChangeArrowheads="1"/>
            </p:cNvSpPr>
            <p:nvPr/>
          </p:nvSpPr>
          <p:spPr bwMode="auto">
            <a:xfrm>
              <a:off x="1063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73" name="Line 82"/>
            <p:cNvSpPr>
              <a:spLocks noChangeShapeType="1"/>
            </p:cNvSpPr>
            <p:nvPr/>
          </p:nvSpPr>
          <p:spPr bwMode="auto">
            <a:xfrm>
              <a:off x="126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Rectangle 83"/>
            <p:cNvSpPr>
              <a:spLocks noChangeArrowheads="1"/>
            </p:cNvSpPr>
            <p:nvPr/>
          </p:nvSpPr>
          <p:spPr bwMode="auto">
            <a:xfrm>
              <a:off x="1270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5" name="Line 84"/>
            <p:cNvSpPr>
              <a:spLocks noChangeShapeType="1"/>
            </p:cNvSpPr>
            <p:nvPr/>
          </p:nvSpPr>
          <p:spPr bwMode="auto">
            <a:xfrm>
              <a:off x="147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Rectangle 85"/>
            <p:cNvSpPr>
              <a:spLocks noChangeArrowheads="1"/>
            </p:cNvSpPr>
            <p:nvPr/>
          </p:nvSpPr>
          <p:spPr bwMode="auto">
            <a:xfrm>
              <a:off x="1479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77" name="Line 86"/>
            <p:cNvSpPr>
              <a:spLocks noChangeShapeType="1"/>
            </p:cNvSpPr>
            <p:nvPr/>
          </p:nvSpPr>
          <p:spPr bwMode="auto">
            <a:xfrm>
              <a:off x="1683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8" name="Rectangle 87"/>
            <p:cNvSpPr>
              <a:spLocks noChangeArrowheads="1"/>
            </p:cNvSpPr>
            <p:nvPr/>
          </p:nvSpPr>
          <p:spPr bwMode="auto">
            <a:xfrm>
              <a:off x="1686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79" name="Line 88"/>
            <p:cNvSpPr>
              <a:spLocks noChangeShapeType="1"/>
            </p:cNvSpPr>
            <p:nvPr/>
          </p:nvSpPr>
          <p:spPr bwMode="auto">
            <a:xfrm>
              <a:off x="1892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0" name="Rectangle 89"/>
            <p:cNvSpPr>
              <a:spLocks noChangeArrowheads="1"/>
            </p:cNvSpPr>
            <p:nvPr/>
          </p:nvSpPr>
          <p:spPr bwMode="auto">
            <a:xfrm>
              <a:off x="1895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81" name="Line 90"/>
            <p:cNvSpPr>
              <a:spLocks noChangeShapeType="1"/>
            </p:cNvSpPr>
            <p:nvPr/>
          </p:nvSpPr>
          <p:spPr bwMode="auto">
            <a:xfrm>
              <a:off x="209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2" name="Rectangle 91"/>
            <p:cNvSpPr>
              <a:spLocks noChangeArrowheads="1"/>
            </p:cNvSpPr>
            <p:nvPr/>
          </p:nvSpPr>
          <p:spPr bwMode="auto">
            <a:xfrm>
              <a:off x="2102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83" name="Line 92"/>
            <p:cNvSpPr>
              <a:spLocks noChangeShapeType="1"/>
            </p:cNvSpPr>
            <p:nvPr/>
          </p:nvSpPr>
          <p:spPr bwMode="auto">
            <a:xfrm>
              <a:off x="2308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4" name="Rectangle 93"/>
            <p:cNvSpPr>
              <a:spLocks noChangeArrowheads="1"/>
            </p:cNvSpPr>
            <p:nvPr/>
          </p:nvSpPr>
          <p:spPr bwMode="auto">
            <a:xfrm>
              <a:off x="2311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85" name="Rectangle 94"/>
            <p:cNvSpPr>
              <a:spLocks noChangeArrowheads="1"/>
            </p:cNvSpPr>
            <p:nvPr/>
          </p:nvSpPr>
          <p:spPr bwMode="auto">
            <a:xfrm>
              <a:off x="780" y="3492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86" name="Line 95"/>
            <p:cNvSpPr>
              <a:spLocks noChangeShapeType="1"/>
            </p:cNvSpPr>
            <p:nvPr/>
          </p:nvSpPr>
          <p:spPr bwMode="auto">
            <a:xfrm>
              <a:off x="836" y="3542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7" name="Rectangle 96"/>
            <p:cNvSpPr>
              <a:spLocks noChangeArrowheads="1"/>
            </p:cNvSpPr>
            <p:nvPr/>
          </p:nvSpPr>
          <p:spPr bwMode="auto">
            <a:xfrm>
              <a:off x="780" y="3267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88" name="Line 97"/>
            <p:cNvSpPr>
              <a:spLocks noChangeShapeType="1"/>
            </p:cNvSpPr>
            <p:nvPr/>
          </p:nvSpPr>
          <p:spPr bwMode="auto">
            <a:xfrm>
              <a:off x="836" y="331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9" name="Rectangle 98"/>
            <p:cNvSpPr>
              <a:spLocks noChangeArrowheads="1"/>
            </p:cNvSpPr>
            <p:nvPr/>
          </p:nvSpPr>
          <p:spPr bwMode="auto">
            <a:xfrm>
              <a:off x="780" y="3046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90" name="Line 99"/>
            <p:cNvSpPr>
              <a:spLocks noChangeShapeType="1"/>
            </p:cNvSpPr>
            <p:nvPr/>
          </p:nvSpPr>
          <p:spPr bwMode="auto">
            <a:xfrm>
              <a:off x="836" y="309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1" name="Rectangle 100"/>
            <p:cNvSpPr>
              <a:spLocks noChangeArrowheads="1"/>
            </p:cNvSpPr>
            <p:nvPr/>
          </p:nvSpPr>
          <p:spPr bwMode="auto">
            <a:xfrm>
              <a:off x="780" y="2820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92" name="Line 101"/>
            <p:cNvSpPr>
              <a:spLocks noChangeShapeType="1"/>
            </p:cNvSpPr>
            <p:nvPr/>
          </p:nvSpPr>
          <p:spPr bwMode="auto">
            <a:xfrm>
              <a:off x="836" y="287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" name="Rectangle 102"/>
            <p:cNvSpPr>
              <a:spLocks noChangeArrowheads="1"/>
            </p:cNvSpPr>
            <p:nvPr/>
          </p:nvSpPr>
          <p:spPr bwMode="auto">
            <a:xfrm>
              <a:off x="780" y="2600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94" name="Line 103"/>
            <p:cNvSpPr>
              <a:spLocks noChangeShapeType="1"/>
            </p:cNvSpPr>
            <p:nvPr/>
          </p:nvSpPr>
          <p:spPr bwMode="auto">
            <a:xfrm>
              <a:off x="836" y="265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5" name="Rectangle 104"/>
            <p:cNvSpPr>
              <a:spLocks noChangeArrowheads="1"/>
            </p:cNvSpPr>
            <p:nvPr/>
          </p:nvSpPr>
          <p:spPr bwMode="auto">
            <a:xfrm>
              <a:off x="806" y="2153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96" name="Line 105"/>
            <p:cNvSpPr>
              <a:spLocks noChangeShapeType="1"/>
            </p:cNvSpPr>
            <p:nvPr/>
          </p:nvSpPr>
          <p:spPr bwMode="auto">
            <a:xfrm>
              <a:off x="836" y="220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7" name="Rectangle 106"/>
            <p:cNvSpPr>
              <a:spLocks noChangeArrowheads="1"/>
            </p:cNvSpPr>
            <p:nvPr/>
          </p:nvSpPr>
          <p:spPr bwMode="auto">
            <a:xfrm>
              <a:off x="806" y="1933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98" name="Line 107"/>
            <p:cNvSpPr>
              <a:spLocks noChangeShapeType="1"/>
            </p:cNvSpPr>
            <p:nvPr/>
          </p:nvSpPr>
          <p:spPr bwMode="auto">
            <a:xfrm>
              <a:off x="836" y="198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9" name="Rectangle 108"/>
            <p:cNvSpPr>
              <a:spLocks noChangeArrowheads="1"/>
            </p:cNvSpPr>
            <p:nvPr/>
          </p:nvSpPr>
          <p:spPr bwMode="auto">
            <a:xfrm>
              <a:off x="806" y="1707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100" name="Line 109"/>
            <p:cNvSpPr>
              <a:spLocks noChangeShapeType="1"/>
            </p:cNvSpPr>
            <p:nvPr/>
          </p:nvSpPr>
          <p:spPr bwMode="auto">
            <a:xfrm>
              <a:off x="836" y="175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1" name="Rectangle 110"/>
            <p:cNvSpPr>
              <a:spLocks noChangeArrowheads="1"/>
            </p:cNvSpPr>
            <p:nvPr/>
          </p:nvSpPr>
          <p:spPr bwMode="auto">
            <a:xfrm>
              <a:off x="806" y="1486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02" name="Line 111"/>
            <p:cNvSpPr>
              <a:spLocks noChangeShapeType="1"/>
            </p:cNvSpPr>
            <p:nvPr/>
          </p:nvSpPr>
          <p:spPr bwMode="auto">
            <a:xfrm>
              <a:off x="836" y="153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3" name="Rectangle 112"/>
            <p:cNvSpPr>
              <a:spLocks noChangeArrowheads="1"/>
            </p:cNvSpPr>
            <p:nvPr/>
          </p:nvSpPr>
          <p:spPr bwMode="auto">
            <a:xfrm>
              <a:off x="806" y="1261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04" name="Line 113"/>
            <p:cNvSpPr>
              <a:spLocks noChangeShapeType="1"/>
            </p:cNvSpPr>
            <p:nvPr/>
          </p:nvSpPr>
          <p:spPr bwMode="auto">
            <a:xfrm>
              <a:off x="836" y="1311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5" name="Freeform 114"/>
            <p:cNvSpPr>
              <a:spLocks/>
            </p:cNvSpPr>
            <p:nvPr/>
          </p:nvSpPr>
          <p:spPr bwMode="auto">
            <a:xfrm>
              <a:off x="226" y="3758"/>
              <a:ext cx="11" cy="5"/>
            </a:xfrm>
            <a:custGeom>
              <a:avLst/>
              <a:gdLst>
                <a:gd name="T0" fmla="*/ 30 w 4"/>
                <a:gd name="T1" fmla="*/ 0 h 1"/>
                <a:gd name="T2" fmla="*/ 16 w 4"/>
                <a:gd name="T3" fmla="*/ 25 h 1"/>
                <a:gd name="T4" fmla="*/ 0 w 4"/>
                <a:gd name="T5" fmla="*/ 25 h 1"/>
                <a:gd name="T6" fmla="*/ 0 60000 65536"/>
                <a:gd name="T7" fmla="*/ 0 60000 65536"/>
                <a:gd name="T8" fmla="*/ 0 60000 65536"/>
                <a:gd name="T9" fmla="*/ 0 w 4"/>
                <a:gd name="T10" fmla="*/ 0 h 1"/>
                <a:gd name="T11" fmla="*/ 4 w 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">
                  <a:moveTo>
                    <a:pt x="4" y="0"/>
                  </a:moveTo>
                  <a:lnTo>
                    <a:pt x="2" y="1"/>
                  </a:lnTo>
                  <a:lnTo>
                    <a:pt x="0" y="1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06" name="Freeform 116"/>
            <p:cNvSpPr>
              <a:spLocks/>
            </p:cNvSpPr>
            <p:nvPr/>
          </p:nvSpPr>
          <p:spPr bwMode="auto">
            <a:xfrm>
              <a:off x="433" y="1085"/>
              <a:ext cx="16" cy="25"/>
            </a:xfrm>
            <a:custGeom>
              <a:avLst/>
              <a:gdLst>
                <a:gd name="T0" fmla="*/ 43 w 6"/>
                <a:gd name="T1" fmla="*/ 125 h 5"/>
                <a:gd name="T2" fmla="*/ 29 w 6"/>
                <a:gd name="T3" fmla="*/ 75 h 5"/>
                <a:gd name="T4" fmla="*/ 13 w 6"/>
                <a:gd name="T5" fmla="*/ 50 h 5"/>
                <a:gd name="T6" fmla="*/ 0 w 6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5"/>
                <a:gd name="T14" fmla="*/ 6 w 6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5">
                  <a:moveTo>
                    <a:pt x="6" y="5"/>
                  </a:moveTo>
                  <a:lnTo>
                    <a:pt x="4" y="3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07" name="Rectangle 118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415155"/>
              </p:ext>
            </p:extLst>
          </p:nvPr>
        </p:nvGraphicFramePr>
        <p:xfrm>
          <a:off x="4413120" y="332904"/>
          <a:ext cx="16065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511300" imgH="406400" progId="Equation.DSMT4">
                  <p:embed/>
                </p:oleObj>
              </mc:Choice>
              <mc:Fallback>
                <p:oleObj name="Equation" r:id="rId4" imgW="1511300" imgH="406400" progId="Equation.DSMT4">
                  <p:embed/>
                  <p:pic>
                    <p:nvPicPr>
                      <p:cNvPr id="108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120" y="332904"/>
                        <a:ext cx="160655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986411"/>
              </p:ext>
            </p:extLst>
          </p:nvPr>
        </p:nvGraphicFramePr>
        <p:xfrm>
          <a:off x="3401596" y="692696"/>
          <a:ext cx="168116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710891" imgH="253890" progId="Equation.DSMT4">
                  <p:embed/>
                </p:oleObj>
              </mc:Choice>
              <mc:Fallback>
                <p:oleObj name="Equation" r:id="rId6" imgW="710891" imgH="253890" progId="Equation.DSMT4">
                  <p:embed/>
                  <p:pic>
                    <p:nvPicPr>
                      <p:cNvPr id="109" name="Object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1596" y="692696"/>
                        <a:ext cx="1681162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92813"/>
              </p:ext>
            </p:extLst>
          </p:nvPr>
        </p:nvGraphicFramePr>
        <p:xfrm>
          <a:off x="267439" y="2688397"/>
          <a:ext cx="1511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511300" imgH="406400" progId="Equation.DSMT4">
                  <p:embed/>
                </p:oleObj>
              </mc:Choice>
              <mc:Fallback>
                <p:oleObj name="Equation" r:id="rId8" imgW="1511300" imgH="406400" progId="Equation.DSMT4">
                  <p:embed/>
                  <p:pic>
                    <p:nvPicPr>
                      <p:cNvPr id="15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39" y="2688397"/>
                        <a:ext cx="15113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47606"/>
              </p:ext>
            </p:extLst>
          </p:nvPr>
        </p:nvGraphicFramePr>
        <p:xfrm>
          <a:off x="302344" y="3189245"/>
          <a:ext cx="1430924" cy="353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1638300" imgH="4051300" progId="Equation.DSMT4">
                  <p:embed/>
                </p:oleObj>
              </mc:Choice>
              <mc:Fallback>
                <p:oleObj name="Equation" r:id="rId10" imgW="1638300" imgH="4051300" progId="Equation.DSMT4">
                  <p:embed/>
                  <p:pic>
                    <p:nvPicPr>
                      <p:cNvPr id="15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344" y="3189245"/>
                        <a:ext cx="1430924" cy="3538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" name="Text Box 11"/>
          <p:cNvSpPr txBox="1">
            <a:spLocks noChangeArrowheads="1"/>
          </p:cNvSpPr>
          <p:nvPr/>
        </p:nvSpPr>
        <p:spPr bwMode="auto">
          <a:xfrm>
            <a:off x="251520" y="1186872"/>
            <a:ext cx="8121292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300" dirty="0">
                <a:solidFill>
                  <a:srgbClr val="FF0000"/>
                </a:solidFill>
                <a:latin typeface="+mj-lt"/>
              </a:rPr>
              <a:t>Suppose we have a TOV for the original function</a:t>
            </a:r>
          </a:p>
        </p:txBody>
      </p:sp>
      <p:sp>
        <p:nvSpPr>
          <p:cNvPr id="161" name="Oval 37"/>
          <p:cNvSpPr>
            <a:spLocks noChangeArrowheads="1"/>
          </p:cNvSpPr>
          <p:nvPr/>
        </p:nvSpPr>
        <p:spPr bwMode="auto">
          <a:xfrm>
            <a:off x="6375163" y="6412229"/>
            <a:ext cx="108000" cy="1080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2" name="Oval 37"/>
          <p:cNvSpPr>
            <a:spLocks noChangeArrowheads="1"/>
          </p:cNvSpPr>
          <p:nvPr/>
        </p:nvSpPr>
        <p:spPr bwMode="auto">
          <a:xfrm>
            <a:off x="6673996" y="5472302"/>
            <a:ext cx="108000" cy="1080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" name="Oval 37"/>
          <p:cNvSpPr>
            <a:spLocks noChangeArrowheads="1"/>
          </p:cNvSpPr>
          <p:nvPr/>
        </p:nvSpPr>
        <p:spPr bwMode="auto">
          <a:xfrm>
            <a:off x="6943655" y="4505847"/>
            <a:ext cx="108000" cy="1080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Oval 37"/>
          <p:cNvSpPr>
            <a:spLocks noChangeArrowheads="1"/>
          </p:cNvSpPr>
          <p:nvPr/>
        </p:nvSpPr>
        <p:spPr bwMode="auto">
          <a:xfrm>
            <a:off x="7271377" y="3555774"/>
            <a:ext cx="108000" cy="1080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5" name="Oval 37"/>
          <p:cNvSpPr>
            <a:spLocks noChangeArrowheads="1"/>
          </p:cNvSpPr>
          <p:nvPr/>
        </p:nvSpPr>
        <p:spPr bwMode="auto">
          <a:xfrm>
            <a:off x="7547013" y="2700843"/>
            <a:ext cx="108000" cy="1080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6" name="Line 68"/>
          <p:cNvSpPr>
            <a:spLocks noChangeShapeType="1"/>
          </p:cNvSpPr>
          <p:nvPr/>
        </p:nvSpPr>
        <p:spPr bwMode="auto">
          <a:xfrm flipV="1">
            <a:off x="6291882" y="2690440"/>
            <a:ext cx="1321149" cy="425191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67" name="Text Box 11"/>
          <p:cNvSpPr txBox="1">
            <a:spLocks noChangeArrowheads="1"/>
          </p:cNvSpPr>
          <p:nvPr/>
        </p:nvSpPr>
        <p:spPr bwMode="auto">
          <a:xfrm>
            <a:off x="267439" y="1639528"/>
            <a:ext cx="8493357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300" dirty="0">
                <a:solidFill>
                  <a:srgbClr val="FF0000"/>
                </a:solidFill>
                <a:latin typeface="+mj-lt"/>
              </a:rPr>
              <a:t>New coordinates can be found by switching the X &amp; Y coordinates</a:t>
            </a:r>
          </a:p>
        </p:txBody>
      </p:sp>
      <p:graphicFrame>
        <p:nvGraphicFramePr>
          <p:cNvPr id="168" name="Object 1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119365"/>
              </p:ext>
            </p:extLst>
          </p:nvPr>
        </p:nvGraphicFramePr>
        <p:xfrm>
          <a:off x="2123317" y="2641454"/>
          <a:ext cx="1701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701800" imgH="533400" progId="Equation.DSMT4">
                  <p:embed/>
                </p:oleObj>
              </mc:Choice>
              <mc:Fallback>
                <p:oleObj name="Equation" r:id="rId12" imgW="1701800" imgH="533400" progId="Equation.DSMT4">
                  <p:embed/>
                  <p:pic>
                    <p:nvPicPr>
                      <p:cNvPr id="168" name="Object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317" y="2641454"/>
                        <a:ext cx="17018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9" name="Object 1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31134"/>
              </p:ext>
            </p:extLst>
          </p:nvPr>
        </p:nvGraphicFramePr>
        <p:xfrm>
          <a:off x="2292355" y="3750807"/>
          <a:ext cx="797683" cy="403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028700" imgH="520700" progId="Equation.DSMT4">
                  <p:embed/>
                </p:oleObj>
              </mc:Choice>
              <mc:Fallback>
                <p:oleObj name="Equation" r:id="rId14" imgW="1028700" imgH="520700" progId="Equation.DSMT4">
                  <p:embed/>
                  <p:pic>
                    <p:nvPicPr>
                      <p:cNvPr id="169" name="Object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355" y="3750807"/>
                        <a:ext cx="797683" cy="4037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0" name="Object 1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889248"/>
              </p:ext>
            </p:extLst>
          </p:nvPr>
        </p:nvGraphicFramePr>
        <p:xfrm>
          <a:off x="2350766" y="4276924"/>
          <a:ext cx="758291" cy="403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977900" imgH="520700" progId="Equation.DSMT4">
                  <p:embed/>
                </p:oleObj>
              </mc:Choice>
              <mc:Fallback>
                <p:oleObj name="Equation" r:id="rId16" imgW="977900" imgH="520700" progId="Equation.DSMT4">
                  <p:embed/>
                  <p:pic>
                    <p:nvPicPr>
                      <p:cNvPr id="170" name="Object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0766" y="4276924"/>
                        <a:ext cx="758291" cy="4037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1" name="Object 1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951890"/>
              </p:ext>
            </p:extLst>
          </p:nvPr>
        </p:nvGraphicFramePr>
        <p:xfrm>
          <a:off x="2521889" y="4817110"/>
          <a:ext cx="590876" cy="403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761669" imgH="520474" progId="Equation.DSMT4">
                  <p:embed/>
                </p:oleObj>
              </mc:Choice>
              <mc:Fallback>
                <p:oleObj name="Equation" r:id="rId18" imgW="761669" imgH="520474" progId="Equation.DSMT4">
                  <p:embed/>
                  <p:pic>
                    <p:nvPicPr>
                      <p:cNvPr id="171" name="Object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889" y="4817110"/>
                        <a:ext cx="590876" cy="4037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2" name="Object 1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333957"/>
              </p:ext>
            </p:extLst>
          </p:nvPr>
        </p:nvGraphicFramePr>
        <p:xfrm>
          <a:off x="2479135" y="5313064"/>
          <a:ext cx="630268" cy="403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812447" imgH="520474" progId="Equation.DSMT4">
                  <p:embed/>
                </p:oleObj>
              </mc:Choice>
              <mc:Fallback>
                <p:oleObj name="Equation" r:id="rId20" imgW="812447" imgH="520474" progId="Equation.DSMT4">
                  <p:embed/>
                  <p:pic>
                    <p:nvPicPr>
                      <p:cNvPr id="172" name="Object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135" y="5313064"/>
                        <a:ext cx="630268" cy="4037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3" name="Object 1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0175107"/>
              </p:ext>
            </p:extLst>
          </p:nvPr>
        </p:nvGraphicFramePr>
        <p:xfrm>
          <a:off x="2455105" y="5816519"/>
          <a:ext cx="649964" cy="403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2" imgW="838200" imgH="520700" progId="Equation.DSMT4">
                  <p:embed/>
                </p:oleObj>
              </mc:Choice>
              <mc:Fallback>
                <p:oleObj name="Equation" r:id="rId22" imgW="838200" imgH="520700" progId="Equation.DSMT4">
                  <p:embed/>
                  <p:pic>
                    <p:nvPicPr>
                      <p:cNvPr id="173" name="Object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105" y="5816519"/>
                        <a:ext cx="649964" cy="4037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" name="Object 1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325195"/>
              </p:ext>
            </p:extLst>
          </p:nvPr>
        </p:nvGraphicFramePr>
        <p:xfrm>
          <a:off x="2324817" y="6315541"/>
          <a:ext cx="945402" cy="403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4" imgW="1218671" imgH="520474" progId="Equation.DSMT4">
                  <p:embed/>
                </p:oleObj>
              </mc:Choice>
              <mc:Fallback>
                <p:oleObj name="Equation" r:id="rId24" imgW="1218671" imgH="520474" progId="Equation.DSMT4">
                  <p:embed/>
                  <p:pic>
                    <p:nvPicPr>
                      <p:cNvPr id="174" name="Object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817" y="6315541"/>
                        <a:ext cx="945402" cy="4037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" name="Line 68"/>
          <p:cNvSpPr>
            <a:spLocks noChangeShapeType="1"/>
          </p:cNvSpPr>
          <p:nvPr/>
        </p:nvSpPr>
        <p:spPr bwMode="auto">
          <a:xfrm flipV="1">
            <a:off x="4954368" y="2958824"/>
            <a:ext cx="3259603" cy="3524674"/>
          </a:xfrm>
          <a:prstGeom prst="line">
            <a:avLst/>
          </a:prstGeom>
          <a:noFill/>
          <a:ln w="28575">
            <a:solidFill>
              <a:srgbClr val="00B05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76" name="Oval 14"/>
          <p:cNvSpPr>
            <a:spLocks noChangeArrowheads="1"/>
          </p:cNvSpPr>
          <p:nvPr/>
        </p:nvSpPr>
        <p:spPr bwMode="auto">
          <a:xfrm>
            <a:off x="4893248" y="4818386"/>
            <a:ext cx="108000" cy="108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7" name="Oval 14"/>
          <p:cNvSpPr>
            <a:spLocks noChangeArrowheads="1"/>
          </p:cNvSpPr>
          <p:nvPr/>
        </p:nvSpPr>
        <p:spPr bwMode="auto">
          <a:xfrm>
            <a:off x="5787188" y="4496472"/>
            <a:ext cx="108000" cy="108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8" name="Oval 14"/>
          <p:cNvSpPr>
            <a:spLocks noChangeArrowheads="1"/>
          </p:cNvSpPr>
          <p:nvPr/>
        </p:nvSpPr>
        <p:spPr bwMode="auto">
          <a:xfrm>
            <a:off x="6681128" y="4182509"/>
            <a:ext cx="108000" cy="108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9" name="Oval 14"/>
          <p:cNvSpPr>
            <a:spLocks noChangeArrowheads="1"/>
          </p:cNvSpPr>
          <p:nvPr/>
        </p:nvSpPr>
        <p:spPr bwMode="auto">
          <a:xfrm>
            <a:off x="7567117" y="3868546"/>
            <a:ext cx="108000" cy="108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Oval 14"/>
          <p:cNvSpPr>
            <a:spLocks noChangeArrowheads="1"/>
          </p:cNvSpPr>
          <p:nvPr/>
        </p:nvSpPr>
        <p:spPr bwMode="auto">
          <a:xfrm>
            <a:off x="8461057" y="3546632"/>
            <a:ext cx="108000" cy="108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1" name="Line 68"/>
          <p:cNvSpPr>
            <a:spLocks noChangeShapeType="1"/>
          </p:cNvSpPr>
          <p:nvPr/>
        </p:nvSpPr>
        <p:spPr bwMode="auto">
          <a:xfrm flipV="1">
            <a:off x="4738090" y="3474720"/>
            <a:ext cx="4223029" cy="14525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18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690355"/>
              </p:ext>
            </p:extLst>
          </p:nvPr>
        </p:nvGraphicFramePr>
        <p:xfrm>
          <a:off x="8245498" y="2715758"/>
          <a:ext cx="669005" cy="257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6" imgW="825142" imgH="317362" progId="Equation.DSMT4">
                  <p:embed/>
                </p:oleObj>
              </mc:Choice>
              <mc:Fallback>
                <p:oleObj name="Equation" r:id="rId26" imgW="825142" imgH="317362" progId="Equation.DSMT4">
                  <p:embed/>
                  <p:pic>
                    <p:nvPicPr>
                      <p:cNvPr id="18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5498" y="2715758"/>
                        <a:ext cx="669005" cy="2573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" name="Object 1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31134"/>
              </p:ext>
            </p:extLst>
          </p:nvPr>
        </p:nvGraphicFramePr>
        <p:xfrm>
          <a:off x="1119351" y="3817883"/>
          <a:ext cx="431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8" imgW="431613" imgH="330057" progId="Equation.DSMT4">
                  <p:embed/>
                </p:oleObj>
              </mc:Choice>
              <mc:Fallback>
                <p:oleObj name="Equation" r:id="rId28" imgW="431613" imgH="330057" progId="Equation.DSMT4">
                  <p:embed/>
                  <p:pic>
                    <p:nvPicPr>
                      <p:cNvPr id="134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351" y="3817883"/>
                        <a:ext cx="431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" name="Object 1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31134"/>
              </p:ext>
            </p:extLst>
          </p:nvPr>
        </p:nvGraphicFramePr>
        <p:xfrm>
          <a:off x="1112729" y="4308584"/>
          <a:ext cx="431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30" imgW="431425" imgH="317225" progId="Equation.DSMT4">
                  <p:embed/>
                </p:oleObj>
              </mc:Choice>
              <mc:Fallback>
                <p:oleObj name="Equation" r:id="rId30" imgW="431425" imgH="317225" progId="Equation.DSMT4">
                  <p:embed/>
                  <p:pic>
                    <p:nvPicPr>
                      <p:cNvPr id="135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729" y="4308584"/>
                        <a:ext cx="4318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" name="Object 1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31134"/>
              </p:ext>
            </p:extLst>
          </p:nvPr>
        </p:nvGraphicFramePr>
        <p:xfrm>
          <a:off x="1261954" y="4799013"/>
          <a:ext cx="1524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2" imgW="152268" imgH="317225" progId="Equation.DSMT4">
                  <p:embed/>
                </p:oleObj>
              </mc:Choice>
              <mc:Fallback>
                <p:oleObj name="Equation" r:id="rId32" imgW="152268" imgH="317225" progId="Equation.DSMT4">
                  <p:embed/>
                  <p:pic>
                    <p:nvPicPr>
                      <p:cNvPr id="136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1954" y="4799013"/>
                        <a:ext cx="1524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" name="Object 1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31134"/>
              </p:ext>
            </p:extLst>
          </p:nvPr>
        </p:nvGraphicFramePr>
        <p:xfrm>
          <a:off x="1198999" y="5289550"/>
          <a:ext cx="228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4" imgW="228501" imgH="317362" progId="Equation.DSMT4">
                  <p:embed/>
                </p:oleObj>
              </mc:Choice>
              <mc:Fallback>
                <p:oleObj name="Equation" r:id="rId34" imgW="228501" imgH="317362" progId="Equation.DSMT4">
                  <p:embed/>
                  <p:pic>
                    <p:nvPicPr>
                      <p:cNvPr id="137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999" y="5289550"/>
                        <a:ext cx="2286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1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31134"/>
              </p:ext>
            </p:extLst>
          </p:nvPr>
        </p:nvGraphicFramePr>
        <p:xfrm>
          <a:off x="1199714" y="5773738"/>
          <a:ext cx="228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6" imgW="228600" imgH="330200" progId="Equation.DSMT4">
                  <p:embed/>
                </p:oleObj>
              </mc:Choice>
              <mc:Fallback>
                <p:oleObj name="Equation" r:id="rId36" imgW="228600" imgH="330200" progId="Equation.DSMT4">
                  <p:embed/>
                  <p:pic>
                    <p:nvPicPr>
                      <p:cNvPr id="138" name="Objec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9714" y="5773738"/>
                        <a:ext cx="228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" name="Object 1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631134"/>
              </p:ext>
            </p:extLst>
          </p:nvPr>
        </p:nvGraphicFramePr>
        <p:xfrm>
          <a:off x="1114316" y="6257925"/>
          <a:ext cx="431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8" imgW="431613" imgH="330057" progId="Equation.DSMT4">
                  <p:embed/>
                </p:oleObj>
              </mc:Choice>
              <mc:Fallback>
                <p:oleObj name="Equation" r:id="rId38" imgW="431613" imgH="330057" progId="Equation.DSMT4">
                  <p:embed/>
                  <p:pic>
                    <p:nvPicPr>
                      <p:cNvPr id="139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316" y="6257925"/>
                        <a:ext cx="431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0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0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948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173" y="110359"/>
            <a:ext cx="8646729" cy="977462"/>
          </a:xfrm>
        </p:spPr>
        <p:txBody>
          <a:bodyPr>
            <a:normAutofit/>
          </a:bodyPr>
          <a:lstStyle/>
          <a:p>
            <a:pPr eaLnBrk="1" hangingPunct="1"/>
            <a:r>
              <a:rPr lang="en-CA" sz="2400" dirty="0"/>
              <a:t>Practice: Find the inverse of the following function and graph it.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888764"/>
              </p:ext>
            </p:extLst>
          </p:nvPr>
        </p:nvGraphicFramePr>
        <p:xfrm>
          <a:off x="2201972" y="644525"/>
          <a:ext cx="1955800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892300" imgH="889000" progId="Equation.DSMT4">
                  <p:embed/>
                </p:oleObj>
              </mc:Choice>
              <mc:Fallback>
                <p:oleObj name="Equation" r:id="rId4" imgW="1892300" imgH="889000" progId="Equation.DSMT4">
                  <p:embed/>
                  <p:pic>
                    <p:nvPicPr>
                      <p:cNvPr id="40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972" y="644525"/>
                        <a:ext cx="1955800" cy="91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668404"/>
              </p:ext>
            </p:extLst>
          </p:nvPr>
        </p:nvGraphicFramePr>
        <p:xfrm>
          <a:off x="1370246" y="1707496"/>
          <a:ext cx="2224302" cy="570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1828800" imgH="469900" progId="Equation.DSMT4">
                  <p:embed/>
                </p:oleObj>
              </mc:Choice>
              <mc:Fallback>
                <p:oleObj name="Equation" r:id="rId6" imgW="1828800" imgH="469900" progId="Equation.DSMT4">
                  <p:embed/>
                  <p:pic>
                    <p:nvPicPr>
                      <p:cNvPr id="1229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0246" y="1707496"/>
                        <a:ext cx="2224302" cy="5704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5973743"/>
              </p:ext>
            </p:extLst>
          </p:nvPr>
        </p:nvGraphicFramePr>
        <p:xfrm>
          <a:off x="845000" y="2408238"/>
          <a:ext cx="20415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1816100" imgH="469900" progId="Equation.DSMT4">
                  <p:embed/>
                </p:oleObj>
              </mc:Choice>
              <mc:Fallback>
                <p:oleObj name="Equation" r:id="rId8" imgW="1816100" imgH="469900" progId="Equation.DSMT4">
                  <p:embed/>
                  <p:pic>
                    <p:nvPicPr>
                      <p:cNvPr id="122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000" y="2408238"/>
                        <a:ext cx="2041525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9630853"/>
              </p:ext>
            </p:extLst>
          </p:nvPr>
        </p:nvGraphicFramePr>
        <p:xfrm>
          <a:off x="138671" y="3119438"/>
          <a:ext cx="3502026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3340100" imgH="520700" progId="Equation.DSMT4">
                  <p:embed/>
                </p:oleObj>
              </mc:Choice>
              <mc:Fallback>
                <p:oleObj name="Equation" r:id="rId10" imgW="3340100" imgH="520700" progId="Equation.DSMT4">
                  <p:embed/>
                  <p:pic>
                    <p:nvPicPr>
                      <p:cNvPr id="1229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671" y="3119438"/>
                        <a:ext cx="3502026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331156"/>
              </p:ext>
            </p:extLst>
          </p:nvPr>
        </p:nvGraphicFramePr>
        <p:xfrm>
          <a:off x="214313" y="4852988"/>
          <a:ext cx="2424112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2413000" imgH="533400" progId="Equation.DSMT4">
                  <p:embed/>
                </p:oleObj>
              </mc:Choice>
              <mc:Fallback>
                <p:oleObj name="Equation" r:id="rId12" imgW="2413000" imgH="533400" progId="Equation.DSMT4">
                  <p:embed/>
                  <p:pic>
                    <p:nvPicPr>
                      <p:cNvPr id="1229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4852988"/>
                        <a:ext cx="2424112" cy="53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202384"/>
              </p:ext>
            </p:extLst>
          </p:nvPr>
        </p:nvGraphicFramePr>
        <p:xfrm>
          <a:off x="438150" y="3930650"/>
          <a:ext cx="17145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1574800" imgH="469900" progId="Equation.DSMT4">
                  <p:embed/>
                </p:oleObj>
              </mc:Choice>
              <mc:Fallback>
                <p:oleObj name="Equation" r:id="rId14" imgW="1574800" imgH="469900" progId="Equation.DSMT4">
                  <p:embed/>
                  <p:pic>
                    <p:nvPicPr>
                      <p:cNvPr id="123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3930650"/>
                        <a:ext cx="1714500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410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11250" y="6500813"/>
              <a:ext cx="20638" cy="36512"/>
            </p14:xfrm>
          </p:contentPart>
        </mc:Choice>
        <mc:Fallback xmlns="">
          <p:pic>
            <p:nvPicPr>
              <p:cNvPr id="410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 cstate="print"/>
              <a:stretch>
                <a:fillRect/>
              </a:stretch>
            </p:blipFill>
            <p:spPr>
              <a:xfrm>
                <a:off x="1101836" y="6491414"/>
                <a:ext cx="39466" cy="5531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4"/>
          <p:cNvGrpSpPr>
            <a:grpSpLocks noChangeAspect="1"/>
          </p:cNvGrpSpPr>
          <p:nvPr/>
        </p:nvGrpSpPr>
        <p:grpSpPr bwMode="auto">
          <a:xfrm>
            <a:off x="3921875" y="1876091"/>
            <a:ext cx="4818813" cy="4795180"/>
            <a:chOff x="-192" y="1075"/>
            <a:chExt cx="2712" cy="2698"/>
          </a:xfrm>
        </p:grpSpPr>
        <p:sp>
          <p:nvSpPr>
            <p:cNvPr id="20" name="AutoShape 13"/>
            <p:cNvSpPr>
              <a:spLocks noChangeAspect="1" noChangeArrowheads="1" noTextEdit="1"/>
            </p:cNvSpPr>
            <p:nvPr/>
          </p:nvSpPr>
          <p:spPr bwMode="auto">
            <a:xfrm>
              <a:off x="-192" y="1080"/>
              <a:ext cx="2712" cy="2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 flipV="1">
              <a:off x="1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V="1">
              <a:off x="2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 flipV="1">
              <a:off x="22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 flipV="1">
              <a:off x="22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flipV="1">
              <a:off x="43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21"/>
            <p:cNvSpPr>
              <a:spLocks noChangeShapeType="1"/>
            </p:cNvSpPr>
            <p:nvPr/>
          </p:nvSpPr>
          <p:spPr bwMode="auto">
            <a:xfrm flipV="1">
              <a:off x="43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22"/>
            <p:cNvSpPr>
              <a:spLocks noChangeShapeType="1"/>
            </p:cNvSpPr>
            <p:nvPr/>
          </p:nvSpPr>
          <p:spPr bwMode="auto">
            <a:xfrm flipV="1">
              <a:off x="64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23"/>
            <p:cNvSpPr>
              <a:spLocks noChangeShapeType="1"/>
            </p:cNvSpPr>
            <p:nvPr/>
          </p:nvSpPr>
          <p:spPr bwMode="auto">
            <a:xfrm flipV="1">
              <a:off x="64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 flipV="1">
              <a:off x="105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25"/>
            <p:cNvSpPr>
              <a:spLocks noChangeShapeType="1"/>
            </p:cNvSpPr>
            <p:nvPr/>
          </p:nvSpPr>
          <p:spPr bwMode="auto">
            <a:xfrm flipV="1">
              <a:off x="106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 flipV="1">
              <a:off x="126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27"/>
            <p:cNvSpPr>
              <a:spLocks noChangeShapeType="1"/>
            </p:cNvSpPr>
            <p:nvPr/>
          </p:nvSpPr>
          <p:spPr bwMode="auto">
            <a:xfrm flipV="1">
              <a:off x="126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28"/>
            <p:cNvSpPr>
              <a:spLocks noChangeShapeType="1"/>
            </p:cNvSpPr>
            <p:nvPr/>
          </p:nvSpPr>
          <p:spPr bwMode="auto">
            <a:xfrm flipV="1">
              <a:off x="147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29"/>
            <p:cNvSpPr>
              <a:spLocks noChangeShapeType="1"/>
            </p:cNvSpPr>
            <p:nvPr/>
          </p:nvSpPr>
          <p:spPr bwMode="auto">
            <a:xfrm flipV="1">
              <a:off x="1477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30"/>
            <p:cNvSpPr>
              <a:spLocks noChangeShapeType="1"/>
            </p:cNvSpPr>
            <p:nvPr/>
          </p:nvSpPr>
          <p:spPr bwMode="auto">
            <a:xfrm flipV="1">
              <a:off x="168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31"/>
            <p:cNvSpPr>
              <a:spLocks noChangeShapeType="1"/>
            </p:cNvSpPr>
            <p:nvPr/>
          </p:nvSpPr>
          <p:spPr bwMode="auto">
            <a:xfrm flipV="1">
              <a:off x="1683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32"/>
            <p:cNvSpPr>
              <a:spLocks noChangeShapeType="1"/>
            </p:cNvSpPr>
            <p:nvPr/>
          </p:nvSpPr>
          <p:spPr bwMode="auto">
            <a:xfrm flipV="1">
              <a:off x="1890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33"/>
            <p:cNvSpPr>
              <a:spLocks noChangeShapeType="1"/>
            </p:cNvSpPr>
            <p:nvPr/>
          </p:nvSpPr>
          <p:spPr bwMode="auto">
            <a:xfrm flipV="1">
              <a:off x="1892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34"/>
            <p:cNvSpPr>
              <a:spLocks noChangeShapeType="1"/>
            </p:cNvSpPr>
            <p:nvPr/>
          </p:nvSpPr>
          <p:spPr bwMode="auto">
            <a:xfrm flipV="1">
              <a:off x="209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35"/>
            <p:cNvSpPr>
              <a:spLocks noChangeShapeType="1"/>
            </p:cNvSpPr>
            <p:nvPr/>
          </p:nvSpPr>
          <p:spPr bwMode="auto">
            <a:xfrm flipV="1">
              <a:off x="209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 flipV="1">
              <a:off x="2305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 flipV="1">
              <a:off x="2308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38"/>
            <p:cNvSpPr>
              <a:spLocks noChangeShapeType="1"/>
            </p:cNvSpPr>
            <p:nvPr/>
          </p:nvSpPr>
          <p:spPr bwMode="auto">
            <a:xfrm>
              <a:off x="-187" y="353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39"/>
            <p:cNvSpPr>
              <a:spLocks noChangeShapeType="1"/>
            </p:cNvSpPr>
            <p:nvPr/>
          </p:nvSpPr>
          <p:spPr bwMode="auto">
            <a:xfrm>
              <a:off x="-187" y="354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40"/>
            <p:cNvSpPr>
              <a:spLocks noChangeShapeType="1"/>
            </p:cNvSpPr>
            <p:nvPr/>
          </p:nvSpPr>
          <p:spPr bwMode="auto">
            <a:xfrm>
              <a:off x="-187" y="331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>
              <a:off x="-187" y="331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-187" y="309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43"/>
            <p:cNvSpPr>
              <a:spLocks noChangeShapeType="1"/>
            </p:cNvSpPr>
            <p:nvPr/>
          </p:nvSpPr>
          <p:spPr bwMode="auto">
            <a:xfrm>
              <a:off x="-187" y="309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44"/>
            <p:cNvSpPr>
              <a:spLocks noChangeShapeType="1"/>
            </p:cNvSpPr>
            <p:nvPr/>
          </p:nvSpPr>
          <p:spPr bwMode="auto">
            <a:xfrm>
              <a:off x="-187" y="286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Line 45"/>
            <p:cNvSpPr>
              <a:spLocks noChangeShapeType="1"/>
            </p:cNvSpPr>
            <p:nvPr/>
          </p:nvSpPr>
          <p:spPr bwMode="auto">
            <a:xfrm>
              <a:off x="-187" y="287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" name="Line 46"/>
            <p:cNvSpPr>
              <a:spLocks noChangeShapeType="1"/>
            </p:cNvSpPr>
            <p:nvPr/>
          </p:nvSpPr>
          <p:spPr bwMode="auto">
            <a:xfrm>
              <a:off x="-187" y="2645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3" name="Line 47"/>
            <p:cNvSpPr>
              <a:spLocks noChangeShapeType="1"/>
            </p:cNvSpPr>
            <p:nvPr/>
          </p:nvSpPr>
          <p:spPr bwMode="auto">
            <a:xfrm>
              <a:off x="-187" y="2650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Line 48"/>
            <p:cNvSpPr>
              <a:spLocks noChangeShapeType="1"/>
            </p:cNvSpPr>
            <p:nvPr/>
          </p:nvSpPr>
          <p:spPr bwMode="auto">
            <a:xfrm>
              <a:off x="-187" y="219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5" name="Line 49"/>
            <p:cNvSpPr>
              <a:spLocks noChangeShapeType="1"/>
            </p:cNvSpPr>
            <p:nvPr/>
          </p:nvSpPr>
          <p:spPr bwMode="auto">
            <a:xfrm>
              <a:off x="-187" y="220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6" name="Line 50"/>
            <p:cNvSpPr>
              <a:spLocks noChangeShapeType="1"/>
            </p:cNvSpPr>
            <p:nvPr/>
          </p:nvSpPr>
          <p:spPr bwMode="auto">
            <a:xfrm>
              <a:off x="-187" y="1978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7" name="Line 51"/>
            <p:cNvSpPr>
              <a:spLocks noChangeShapeType="1"/>
            </p:cNvSpPr>
            <p:nvPr/>
          </p:nvSpPr>
          <p:spPr bwMode="auto">
            <a:xfrm>
              <a:off x="-187" y="1983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8" name="Line 52"/>
            <p:cNvSpPr>
              <a:spLocks noChangeShapeType="1"/>
            </p:cNvSpPr>
            <p:nvPr/>
          </p:nvSpPr>
          <p:spPr bwMode="auto">
            <a:xfrm>
              <a:off x="-187" y="1752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9" name="Line 53"/>
            <p:cNvSpPr>
              <a:spLocks noChangeShapeType="1"/>
            </p:cNvSpPr>
            <p:nvPr/>
          </p:nvSpPr>
          <p:spPr bwMode="auto">
            <a:xfrm>
              <a:off x="-187" y="1757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0" name="Line 54"/>
            <p:cNvSpPr>
              <a:spLocks noChangeShapeType="1"/>
            </p:cNvSpPr>
            <p:nvPr/>
          </p:nvSpPr>
          <p:spPr bwMode="auto">
            <a:xfrm>
              <a:off x="-187" y="153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1" name="Line 55"/>
            <p:cNvSpPr>
              <a:spLocks noChangeShapeType="1"/>
            </p:cNvSpPr>
            <p:nvPr/>
          </p:nvSpPr>
          <p:spPr bwMode="auto">
            <a:xfrm>
              <a:off x="-187" y="153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" name="Line 56"/>
            <p:cNvSpPr>
              <a:spLocks noChangeShapeType="1"/>
            </p:cNvSpPr>
            <p:nvPr/>
          </p:nvSpPr>
          <p:spPr bwMode="auto">
            <a:xfrm>
              <a:off x="-187" y="1306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" name="Line 57"/>
            <p:cNvSpPr>
              <a:spLocks noChangeShapeType="1"/>
            </p:cNvSpPr>
            <p:nvPr/>
          </p:nvSpPr>
          <p:spPr bwMode="auto">
            <a:xfrm>
              <a:off x="-187" y="1311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4" name="Line 58"/>
            <p:cNvSpPr>
              <a:spLocks noChangeShapeType="1"/>
            </p:cNvSpPr>
            <p:nvPr/>
          </p:nvSpPr>
          <p:spPr bwMode="auto">
            <a:xfrm>
              <a:off x="-187" y="241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5" name="Line 59"/>
            <p:cNvSpPr>
              <a:spLocks noChangeShapeType="1"/>
            </p:cNvSpPr>
            <p:nvPr/>
          </p:nvSpPr>
          <p:spPr bwMode="auto">
            <a:xfrm>
              <a:off x="-187" y="241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6" name="Line 60"/>
            <p:cNvSpPr>
              <a:spLocks noChangeShapeType="1"/>
            </p:cNvSpPr>
            <p:nvPr/>
          </p:nvSpPr>
          <p:spPr bwMode="auto">
            <a:xfrm>
              <a:off x="-187" y="2424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auto">
            <a:xfrm>
              <a:off x="-187" y="2429"/>
              <a:ext cx="270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2465" y="2264"/>
              <a:ext cx="4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69" name="Freeform 63"/>
            <p:cNvSpPr>
              <a:spLocks/>
            </p:cNvSpPr>
            <p:nvPr/>
          </p:nvSpPr>
          <p:spPr bwMode="auto">
            <a:xfrm>
              <a:off x="2488" y="2379"/>
              <a:ext cx="24" cy="90"/>
            </a:xfrm>
            <a:custGeom>
              <a:avLst/>
              <a:gdLst>
                <a:gd name="T0" fmla="*/ 0 w 24"/>
                <a:gd name="T1" fmla="*/ 0 h 90"/>
                <a:gd name="T2" fmla="*/ 24 w 24"/>
                <a:gd name="T3" fmla="*/ 45 h 90"/>
                <a:gd name="T4" fmla="*/ 0 w 24"/>
                <a:gd name="T5" fmla="*/ 90 h 90"/>
                <a:gd name="T6" fmla="*/ 0 w 24"/>
                <a:gd name="T7" fmla="*/ 0 h 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90"/>
                <a:gd name="T14" fmla="*/ 24 w 24"/>
                <a:gd name="T15" fmla="*/ 90 h 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90">
                  <a:moveTo>
                    <a:pt x="0" y="0"/>
                  </a:moveTo>
                  <a:lnTo>
                    <a:pt x="24" y="45"/>
                  </a:lnTo>
                  <a:lnTo>
                    <a:pt x="0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0" name="Line 64"/>
            <p:cNvSpPr>
              <a:spLocks noChangeShapeType="1"/>
            </p:cNvSpPr>
            <p:nvPr/>
          </p:nvSpPr>
          <p:spPr bwMode="auto">
            <a:xfrm flipV="1">
              <a:off x="846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1" name="Line 65"/>
            <p:cNvSpPr>
              <a:spLocks noChangeShapeType="1"/>
            </p:cNvSpPr>
            <p:nvPr/>
          </p:nvSpPr>
          <p:spPr bwMode="auto">
            <a:xfrm flipV="1">
              <a:off x="849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" name="Line 66"/>
            <p:cNvSpPr>
              <a:spLocks noChangeShapeType="1"/>
            </p:cNvSpPr>
            <p:nvPr/>
          </p:nvSpPr>
          <p:spPr bwMode="auto">
            <a:xfrm flipV="1">
              <a:off x="851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" name="Line 67"/>
            <p:cNvSpPr>
              <a:spLocks noChangeShapeType="1"/>
            </p:cNvSpPr>
            <p:nvPr/>
          </p:nvSpPr>
          <p:spPr bwMode="auto">
            <a:xfrm flipV="1">
              <a:off x="854" y="1085"/>
              <a:ext cx="1" cy="267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883" y="1075"/>
              <a:ext cx="42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75" name="Freeform 69"/>
            <p:cNvSpPr>
              <a:spLocks/>
            </p:cNvSpPr>
            <p:nvPr/>
          </p:nvSpPr>
          <p:spPr bwMode="auto">
            <a:xfrm>
              <a:off x="828" y="1090"/>
              <a:ext cx="47" cy="45"/>
            </a:xfrm>
            <a:custGeom>
              <a:avLst/>
              <a:gdLst>
                <a:gd name="T0" fmla="*/ 0 w 47"/>
                <a:gd name="T1" fmla="*/ 45 h 45"/>
                <a:gd name="T2" fmla="*/ 23 w 47"/>
                <a:gd name="T3" fmla="*/ 0 h 45"/>
                <a:gd name="T4" fmla="*/ 47 w 47"/>
                <a:gd name="T5" fmla="*/ 45 h 45"/>
                <a:gd name="T6" fmla="*/ 0 w 47"/>
                <a:gd name="T7" fmla="*/ 45 h 4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45"/>
                <a:gd name="T14" fmla="*/ 47 w 47"/>
                <a:gd name="T15" fmla="*/ 45 h 4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45">
                  <a:moveTo>
                    <a:pt x="0" y="45"/>
                  </a:moveTo>
                  <a:lnTo>
                    <a:pt x="23" y="0"/>
                  </a:lnTo>
                  <a:lnTo>
                    <a:pt x="47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77" name="Line 71"/>
            <p:cNvSpPr>
              <a:spLocks noChangeShapeType="1"/>
            </p:cNvSpPr>
            <p:nvPr/>
          </p:nvSpPr>
          <p:spPr bwMode="auto">
            <a:xfrm>
              <a:off x="20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-7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79" name="Line 73"/>
            <p:cNvSpPr>
              <a:spLocks noChangeShapeType="1"/>
            </p:cNvSpPr>
            <p:nvPr/>
          </p:nvSpPr>
          <p:spPr bwMode="auto">
            <a:xfrm>
              <a:off x="22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0" name="Rectangle 74"/>
            <p:cNvSpPr>
              <a:spLocks noChangeArrowheads="1"/>
            </p:cNvSpPr>
            <p:nvPr/>
          </p:nvSpPr>
          <p:spPr bwMode="auto">
            <a:xfrm>
              <a:off x="203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81" name="Line 75"/>
            <p:cNvSpPr>
              <a:spLocks noChangeShapeType="1"/>
            </p:cNvSpPr>
            <p:nvPr/>
          </p:nvSpPr>
          <p:spPr bwMode="auto">
            <a:xfrm>
              <a:off x="436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2" name="Rectangle 76"/>
            <p:cNvSpPr>
              <a:spLocks noChangeArrowheads="1"/>
            </p:cNvSpPr>
            <p:nvPr/>
          </p:nvSpPr>
          <p:spPr bwMode="auto">
            <a:xfrm>
              <a:off x="409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83" name="Line 77"/>
            <p:cNvSpPr>
              <a:spLocks noChangeShapeType="1"/>
            </p:cNvSpPr>
            <p:nvPr/>
          </p:nvSpPr>
          <p:spPr bwMode="auto">
            <a:xfrm>
              <a:off x="645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4" name="Rectangle 78"/>
            <p:cNvSpPr>
              <a:spLocks noChangeArrowheads="1"/>
            </p:cNvSpPr>
            <p:nvPr/>
          </p:nvSpPr>
          <p:spPr bwMode="auto">
            <a:xfrm>
              <a:off x="618" y="2459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85" name="Rectangle 79"/>
            <p:cNvSpPr>
              <a:spLocks noChangeArrowheads="1"/>
            </p:cNvSpPr>
            <p:nvPr/>
          </p:nvSpPr>
          <p:spPr bwMode="auto">
            <a:xfrm>
              <a:off x="862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86" name="Line 80"/>
            <p:cNvSpPr>
              <a:spLocks noChangeShapeType="1"/>
            </p:cNvSpPr>
            <p:nvPr/>
          </p:nvSpPr>
          <p:spPr bwMode="auto">
            <a:xfrm>
              <a:off x="1061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7" name="Rectangle 81"/>
            <p:cNvSpPr>
              <a:spLocks noChangeArrowheads="1"/>
            </p:cNvSpPr>
            <p:nvPr/>
          </p:nvSpPr>
          <p:spPr bwMode="auto">
            <a:xfrm>
              <a:off x="1063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88" name="Line 82"/>
            <p:cNvSpPr>
              <a:spLocks noChangeShapeType="1"/>
            </p:cNvSpPr>
            <p:nvPr/>
          </p:nvSpPr>
          <p:spPr bwMode="auto">
            <a:xfrm>
              <a:off x="126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89" name="Rectangle 83"/>
            <p:cNvSpPr>
              <a:spLocks noChangeArrowheads="1"/>
            </p:cNvSpPr>
            <p:nvPr/>
          </p:nvSpPr>
          <p:spPr bwMode="auto">
            <a:xfrm>
              <a:off x="1270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90" name="Line 84"/>
            <p:cNvSpPr>
              <a:spLocks noChangeShapeType="1"/>
            </p:cNvSpPr>
            <p:nvPr/>
          </p:nvSpPr>
          <p:spPr bwMode="auto">
            <a:xfrm>
              <a:off x="1477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1" name="Rectangle 85"/>
            <p:cNvSpPr>
              <a:spLocks noChangeArrowheads="1"/>
            </p:cNvSpPr>
            <p:nvPr/>
          </p:nvSpPr>
          <p:spPr bwMode="auto">
            <a:xfrm>
              <a:off x="1479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92" name="Line 86"/>
            <p:cNvSpPr>
              <a:spLocks noChangeShapeType="1"/>
            </p:cNvSpPr>
            <p:nvPr/>
          </p:nvSpPr>
          <p:spPr bwMode="auto">
            <a:xfrm>
              <a:off x="1683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3" name="Rectangle 87"/>
            <p:cNvSpPr>
              <a:spLocks noChangeArrowheads="1"/>
            </p:cNvSpPr>
            <p:nvPr/>
          </p:nvSpPr>
          <p:spPr bwMode="auto">
            <a:xfrm>
              <a:off x="1686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94" name="Line 88"/>
            <p:cNvSpPr>
              <a:spLocks noChangeShapeType="1"/>
            </p:cNvSpPr>
            <p:nvPr/>
          </p:nvSpPr>
          <p:spPr bwMode="auto">
            <a:xfrm>
              <a:off x="1892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5" name="Rectangle 89"/>
            <p:cNvSpPr>
              <a:spLocks noChangeArrowheads="1"/>
            </p:cNvSpPr>
            <p:nvPr/>
          </p:nvSpPr>
          <p:spPr bwMode="auto">
            <a:xfrm>
              <a:off x="1895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96" name="Line 90"/>
            <p:cNvSpPr>
              <a:spLocks noChangeShapeType="1"/>
            </p:cNvSpPr>
            <p:nvPr/>
          </p:nvSpPr>
          <p:spPr bwMode="auto">
            <a:xfrm>
              <a:off x="2099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7" name="Rectangle 91"/>
            <p:cNvSpPr>
              <a:spLocks noChangeArrowheads="1"/>
            </p:cNvSpPr>
            <p:nvPr/>
          </p:nvSpPr>
          <p:spPr bwMode="auto">
            <a:xfrm>
              <a:off x="2102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98" name="Line 92"/>
            <p:cNvSpPr>
              <a:spLocks noChangeShapeType="1"/>
            </p:cNvSpPr>
            <p:nvPr/>
          </p:nvSpPr>
          <p:spPr bwMode="auto">
            <a:xfrm>
              <a:off x="2308" y="2394"/>
              <a:ext cx="1" cy="6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9" name="Rectangle 93"/>
            <p:cNvSpPr>
              <a:spLocks noChangeArrowheads="1"/>
            </p:cNvSpPr>
            <p:nvPr/>
          </p:nvSpPr>
          <p:spPr bwMode="auto">
            <a:xfrm>
              <a:off x="2311" y="2459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100" name="Rectangle 94"/>
            <p:cNvSpPr>
              <a:spLocks noChangeArrowheads="1"/>
            </p:cNvSpPr>
            <p:nvPr/>
          </p:nvSpPr>
          <p:spPr bwMode="auto">
            <a:xfrm>
              <a:off x="780" y="3492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01" name="Line 95"/>
            <p:cNvSpPr>
              <a:spLocks noChangeShapeType="1"/>
            </p:cNvSpPr>
            <p:nvPr/>
          </p:nvSpPr>
          <p:spPr bwMode="auto">
            <a:xfrm>
              <a:off x="836" y="3542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2" name="Rectangle 96"/>
            <p:cNvSpPr>
              <a:spLocks noChangeArrowheads="1"/>
            </p:cNvSpPr>
            <p:nvPr/>
          </p:nvSpPr>
          <p:spPr bwMode="auto">
            <a:xfrm>
              <a:off x="780" y="3267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03" name="Line 97"/>
            <p:cNvSpPr>
              <a:spLocks noChangeShapeType="1"/>
            </p:cNvSpPr>
            <p:nvPr/>
          </p:nvSpPr>
          <p:spPr bwMode="auto">
            <a:xfrm>
              <a:off x="836" y="331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4" name="Rectangle 98"/>
            <p:cNvSpPr>
              <a:spLocks noChangeArrowheads="1"/>
            </p:cNvSpPr>
            <p:nvPr/>
          </p:nvSpPr>
          <p:spPr bwMode="auto">
            <a:xfrm>
              <a:off x="780" y="3046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105" name="Line 99"/>
            <p:cNvSpPr>
              <a:spLocks noChangeShapeType="1"/>
            </p:cNvSpPr>
            <p:nvPr/>
          </p:nvSpPr>
          <p:spPr bwMode="auto">
            <a:xfrm>
              <a:off x="836" y="309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6" name="Rectangle 100"/>
            <p:cNvSpPr>
              <a:spLocks noChangeArrowheads="1"/>
            </p:cNvSpPr>
            <p:nvPr/>
          </p:nvSpPr>
          <p:spPr bwMode="auto">
            <a:xfrm>
              <a:off x="780" y="2820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107" name="Line 101"/>
            <p:cNvSpPr>
              <a:spLocks noChangeShapeType="1"/>
            </p:cNvSpPr>
            <p:nvPr/>
          </p:nvSpPr>
          <p:spPr bwMode="auto">
            <a:xfrm>
              <a:off x="836" y="287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08" name="Rectangle 102"/>
            <p:cNvSpPr>
              <a:spLocks noChangeArrowheads="1"/>
            </p:cNvSpPr>
            <p:nvPr/>
          </p:nvSpPr>
          <p:spPr bwMode="auto">
            <a:xfrm>
              <a:off x="780" y="2600"/>
              <a:ext cx="7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109" name="Line 103"/>
            <p:cNvSpPr>
              <a:spLocks noChangeShapeType="1"/>
            </p:cNvSpPr>
            <p:nvPr/>
          </p:nvSpPr>
          <p:spPr bwMode="auto">
            <a:xfrm>
              <a:off x="836" y="2650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0" name="Rectangle 104"/>
            <p:cNvSpPr>
              <a:spLocks noChangeArrowheads="1"/>
            </p:cNvSpPr>
            <p:nvPr/>
          </p:nvSpPr>
          <p:spPr bwMode="auto">
            <a:xfrm>
              <a:off x="806" y="2153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111" name="Line 105"/>
            <p:cNvSpPr>
              <a:spLocks noChangeShapeType="1"/>
            </p:cNvSpPr>
            <p:nvPr/>
          </p:nvSpPr>
          <p:spPr bwMode="auto">
            <a:xfrm>
              <a:off x="836" y="220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2" name="Rectangle 106"/>
            <p:cNvSpPr>
              <a:spLocks noChangeArrowheads="1"/>
            </p:cNvSpPr>
            <p:nvPr/>
          </p:nvSpPr>
          <p:spPr bwMode="auto">
            <a:xfrm>
              <a:off x="806" y="1933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13" name="Line 107"/>
            <p:cNvSpPr>
              <a:spLocks noChangeShapeType="1"/>
            </p:cNvSpPr>
            <p:nvPr/>
          </p:nvSpPr>
          <p:spPr bwMode="auto">
            <a:xfrm>
              <a:off x="836" y="1983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4" name="Rectangle 108"/>
            <p:cNvSpPr>
              <a:spLocks noChangeArrowheads="1"/>
            </p:cNvSpPr>
            <p:nvPr/>
          </p:nvSpPr>
          <p:spPr bwMode="auto">
            <a:xfrm>
              <a:off x="806" y="1707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115" name="Line 109"/>
            <p:cNvSpPr>
              <a:spLocks noChangeShapeType="1"/>
            </p:cNvSpPr>
            <p:nvPr/>
          </p:nvSpPr>
          <p:spPr bwMode="auto">
            <a:xfrm>
              <a:off x="836" y="1757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6" name="Rectangle 110"/>
            <p:cNvSpPr>
              <a:spLocks noChangeArrowheads="1"/>
            </p:cNvSpPr>
            <p:nvPr/>
          </p:nvSpPr>
          <p:spPr bwMode="auto">
            <a:xfrm>
              <a:off x="806" y="1486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17" name="Line 111"/>
            <p:cNvSpPr>
              <a:spLocks noChangeShapeType="1"/>
            </p:cNvSpPr>
            <p:nvPr/>
          </p:nvSpPr>
          <p:spPr bwMode="auto">
            <a:xfrm>
              <a:off x="836" y="1536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18" name="Rectangle 112"/>
            <p:cNvSpPr>
              <a:spLocks noChangeArrowheads="1"/>
            </p:cNvSpPr>
            <p:nvPr/>
          </p:nvSpPr>
          <p:spPr bwMode="auto">
            <a:xfrm>
              <a:off x="806" y="1261"/>
              <a:ext cx="5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19" name="Line 113"/>
            <p:cNvSpPr>
              <a:spLocks noChangeShapeType="1"/>
            </p:cNvSpPr>
            <p:nvPr/>
          </p:nvSpPr>
          <p:spPr bwMode="auto">
            <a:xfrm>
              <a:off x="836" y="1311"/>
              <a:ext cx="34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0" name="Freeform 114"/>
            <p:cNvSpPr>
              <a:spLocks/>
            </p:cNvSpPr>
            <p:nvPr/>
          </p:nvSpPr>
          <p:spPr bwMode="auto">
            <a:xfrm>
              <a:off x="226" y="3758"/>
              <a:ext cx="11" cy="5"/>
            </a:xfrm>
            <a:custGeom>
              <a:avLst/>
              <a:gdLst>
                <a:gd name="T0" fmla="*/ 30 w 4"/>
                <a:gd name="T1" fmla="*/ 0 h 1"/>
                <a:gd name="T2" fmla="*/ 16 w 4"/>
                <a:gd name="T3" fmla="*/ 25 h 1"/>
                <a:gd name="T4" fmla="*/ 0 w 4"/>
                <a:gd name="T5" fmla="*/ 25 h 1"/>
                <a:gd name="T6" fmla="*/ 0 60000 65536"/>
                <a:gd name="T7" fmla="*/ 0 60000 65536"/>
                <a:gd name="T8" fmla="*/ 0 60000 65536"/>
                <a:gd name="T9" fmla="*/ 0 w 4"/>
                <a:gd name="T10" fmla="*/ 0 h 1"/>
                <a:gd name="T11" fmla="*/ 4 w 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1">
                  <a:moveTo>
                    <a:pt x="4" y="0"/>
                  </a:moveTo>
                  <a:lnTo>
                    <a:pt x="2" y="1"/>
                  </a:lnTo>
                  <a:lnTo>
                    <a:pt x="0" y="1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21" name="Freeform 116"/>
            <p:cNvSpPr>
              <a:spLocks/>
            </p:cNvSpPr>
            <p:nvPr/>
          </p:nvSpPr>
          <p:spPr bwMode="auto">
            <a:xfrm>
              <a:off x="433" y="1085"/>
              <a:ext cx="16" cy="25"/>
            </a:xfrm>
            <a:custGeom>
              <a:avLst/>
              <a:gdLst>
                <a:gd name="T0" fmla="*/ 43 w 6"/>
                <a:gd name="T1" fmla="*/ 125 h 5"/>
                <a:gd name="T2" fmla="*/ 29 w 6"/>
                <a:gd name="T3" fmla="*/ 75 h 5"/>
                <a:gd name="T4" fmla="*/ 13 w 6"/>
                <a:gd name="T5" fmla="*/ 50 h 5"/>
                <a:gd name="T6" fmla="*/ 0 w 6"/>
                <a:gd name="T7" fmla="*/ 0 h 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5"/>
                <a:gd name="T14" fmla="*/ 6 w 6"/>
                <a:gd name="T15" fmla="*/ 5 h 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5">
                  <a:moveTo>
                    <a:pt x="6" y="5"/>
                  </a:moveTo>
                  <a:lnTo>
                    <a:pt x="4" y="3"/>
                  </a:ln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-189" y="1085"/>
              <a:ext cx="2706" cy="2683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Gill Sans MT" pitchFamily="34" charset="0"/>
              </a:endParaRPr>
            </a:p>
          </p:txBody>
        </p:sp>
      </p:grpSp>
      <p:sp>
        <p:nvSpPr>
          <p:cNvPr id="123" name="Line 68"/>
          <p:cNvSpPr>
            <a:spLocks noChangeShapeType="1"/>
          </p:cNvSpPr>
          <p:nvPr/>
        </p:nvSpPr>
        <p:spPr bwMode="auto">
          <a:xfrm flipV="1">
            <a:off x="3930760" y="1893863"/>
            <a:ext cx="4062764" cy="4389065"/>
          </a:xfrm>
          <a:prstGeom prst="line">
            <a:avLst/>
          </a:prstGeom>
          <a:noFill/>
          <a:ln w="28575">
            <a:solidFill>
              <a:srgbClr val="00B05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24" name="Line 68"/>
          <p:cNvSpPr>
            <a:spLocks noChangeShapeType="1"/>
          </p:cNvSpPr>
          <p:nvPr/>
        </p:nvSpPr>
        <p:spPr bwMode="auto">
          <a:xfrm flipH="1" flipV="1">
            <a:off x="5765087" y="1902749"/>
            <a:ext cx="2975601" cy="475074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25" name="Line 68"/>
          <p:cNvSpPr>
            <a:spLocks noChangeShapeType="1"/>
          </p:cNvSpPr>
          <p:nvPr/>
        </p:nvSpPr>
        <p:spPr bwMode="auto">
          <a:xfrm>
            <a:off x="4684143" y="1893863"/>
            <a:ext cx="4459857" cy="3194714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494079"/>
              </p:ext>
            </p:extLst>
          </p:nvPr>
        </p:nvGraphicFramePr>
        <p:xfrm>
          <a:off x="7974623" y="1618916"/>
          <a:ext cx="668338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8" imgW="825142" imgH="317362" progId="Equation.DSMT4">
                  <p:embed/>
                </p:oleObj>
              </mc:Choice>
              <mc:Fallback>
                <p:oleObj name="Equation" r:id="rId18" imgW="825142" imgH="317362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4623" y="1618916"/>
                        <a:ext cx="668338" cy="25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Text Box 5"/>
          <p:cNvSpPr txBox="1">
            <a:spLocks noChangeArrowheads="1"/>
          </p:cNvSpPr>
          <p:nvPr/>
        </p:nvSpPr>
        <p:spPr bwMode="auto">
          <a:xfrm>
            <a:off x="0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0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390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96" y="2779001"/>
            <a:ext cx="4591050" cy="395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>
          <a:xfrm>
            <a:off x="204944" y="164276"/>
            <a:ext cx="8418786" cy="623996"/>
          </a:xfrm>
        </p:spPr>
        <p:txBody>
          <a:bodyPr/>
          <a:lstStyle/>
          <a:p>
            <a:pPr eaLnBrk="1" hangingPunct="1"/>
            <a:r>
              <a:rPr lang="en-CA" dirty="0"/>
              <a:t>The Inverse of a Quadratic Function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26122" y="725204"/>
            <a:ext cx="8623740" cy="213927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dirty="0"/>
              <a:t>The inverse of a QF is not a function because it does not pass the vertical line test</a:t>
            </a:r>
          </a:p>
          <a:p>
            <a:pPr eaLnBrk="1" hangingPunct="1">
              <a:lnSpc>
                <a:spcPct val="90000"/>
              </a:lnSpc>
            </a:pPr>
            <a:r>
              <a:rPr lang="en-CA" dirty="0"/>
              <a:t>So we must split the QF to two separate  domains with the axis of symmetry.  When the QF is broken into 2 parts, the inverse of each part will be a function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CA" dirty="0"/>
          </a:p>
        </p:txBody>
      </p:sp>
      <p:sp>
        <p:nvSpPr>
          <p:cNvPr id="167" name="Freeform 171"/>
          <p:cNvSpPr>
            <a:spLocks/>
          </p:cNvSpPr>
          <p:nvPr/>
        </p:nvSpPr>
        <p:spPr bwMode="auto">
          <a:xfrm>
            <a:off x="2519276" y="4839374"/>
            <a:ext cx="2154781" cy="646296"/>
          </a:xfrm>
          <a:custGeom>
            <a:avLst/>
            <a:gdLst>
              <a:gd name="T0" fmla="*/ 35264 w 637"/>
              <a:gd name="T1" fmla="*/ 720302 h 90"/>
              <a:gd name="T2" fmla="*/ 77581 w 637"/>
              <a:gd name="T3" fmla="*/ 676381 h 90"/>
              <a:gd name="T4" fmla="*/ 119897 w 637"/>
              <a:gd name="T5" fmla="*/ 632460 h 90"/>
              <a:gd name="T6" fmla="*/ 162214 w 637"/>
              <a:gd name="T7" fmla="*/ 606108 h 90"/>
              <a:gd name="T8" fmla="*/ 204531 w 637"/>
              <a:gd name="T9" fmla="*/ 579755 h 90"/>
              <a:gd name="T10" fmla="*/ 246847 w 637"/>
              <a:gd name="T11" fmla="*/ 553402 h 90"/>
              <a:gd name="T12" fmla="*/ 289164 w 637"/>
              <a:gd name="T13" fmla="*/ 535834 h 90"/>
              <a:gd name="T14" fmla="*/ 331481 w 637"/>
              <a:gd name="T15" fmla="*/ 509482 h 90"/>
              <a:gd name="T16" fmla="*/ 373798 w 637"/>
              <a:gd name="T17" fmla="*/ 491913 h 90"/>
              <a:gd name="T18" fmla="*/ 416114 w 637"/>
              <a:gd name="T19" fmla="*/ 474345 h 90"/>
              <a:gd name="T20" fmla="*/ 458431 w 637"/>
              <a:gd name="T21" fmla="*/ 456777 h 90"/>
              <a:gd name="T22" fmla="*/ 500748 w 637"/>
              <a:gd name="T23" fmla="*/ 439208 h 90"/>
              <a:gd name="T24" fmla="*/ 543064 w 637"/>
              <a:gd name="T25" fmla="*/ 421640 h 90"/>
              <a:gd name="T26" fmla="*/ 585381 w 637"/>
              <a:gd name="T27" fmla="*/ 404072 h 90"/>
              <a:gd name="T28" fmla="*/ 627698 w 637"/>
              <a:gd name="T29" fmla="*/ 395288 h 90"/>
              <a:gd name="T30" fmla="*/ 670015 w 637"/>
              <a:gd name="T31" fmla="*/ 377719 h 90"/>
              <a:gd name="T32" fmla="*/ 712331 w 637"/>
              <a:gd name="T33" fmla="*/ 360151 h 90"/>
              <a:gd name="T34" fmla="*/ 754648 w 637"/>
              <a:gd name="T35" fmla="*/ 351367 h 90"/>
              <a:gd name="T36" fmla="*/ 796965 w 637"/>
              <a:gd name="T37" fmla="*/ 333798 h 90"/>
              <a:gd name="T38" fmla="*/ 839281 w 637"/>
              <a:gd name="T39" fmla="*/ 325014 h 90"/>
              <a:gd name="T40" fmla="*/ 881598 w 637"/>
              <a:gd name="T41" fmla="*/ 307446 h 90"/>
              <a:gd name="T42" fmla="*/ 923915 w 637"/>
              <a:gd name="T43" fmla="*/ 298662 h 90"/>
              <a:gd name="T44" fmla="*/ 966232 w 637"/>
              <a:gd name="T45" fmla="*/ 289878 h 90"/>
              <a:gd name="T46" fmla="*/ 1008548 w 637"/>
              <a:gd name="T47" fmla="*/ 272309 h 90"/>
              <a:gd name="T48" fmla="*/ 1050865 w 637"/>
              <a:gd name="T49" fmla="*/ 263525 h 90"/>
              <a:gd name="T50" fmla="*/ 1093182 w 637"/>
              <a:gd name="T51" fmla="*/ 254741 h 90"/>
              <a:gd name="T52" fmla="*/ 1135498 w 637"/>
              <a:gd name="T53" fmla="*/ 237172 h 90"/>
              <a:gd name="T54" fmla="*/ 1177815 w 637"/>
              <a:gd name="T55" fmla="*/ 228388 h 90"/>
              <a:gd name="T56" fmla="*/ 1220132 w 637"/>
              <a:gd name="T57" fmla="*/ 219604 h 90"/>
              <a:gd name="T58" fmla="*/ 1262448 w 637"/>
              <a:gd name="T59" fmla="*/ 210820 h 90"/>
              <a:gd name="T60" fmla="*/ 1304765 w 637"/>
              <a:gd name="T61" fmla="*/ 202036 h 90"/>
              <a:gd name="T62" fmla="*/ 1347082 w 637"/>
              <a:gd name="T63" fmla="*/ 184468 h 90"/>
              <a:gd name="T64" fmla="*/ 1389399 w 637"/>
              <a:gd name="T65" fmla="*/ 175683 h 90"/>
              <a:gd name="T66" fmla="*/ 1431715 w 637"/>
              <a:gd name="T67" fmla="*/ 166899 h 90"/>
              <a:gd name="T68" fmla="*/ 1474032 w 637"/>
              <a:gd name="T69" fmla="*/ 158115 h 90"/>
              <a:gd name="T70" fmla="*/ 1516349 w 637"/>
              <a:gd name="T71" fmla="*/ 149331 h 90"/>
              <a:gd name="T72" fmla="*/ 1558665 w 637"/>
              <a:gd name="T73" fmla="*/ 140547 h 90"/>
              <a:gd name="T74" fmla="*/ 1600982 w 637"/>
              <a:gd name="T75" fmla="*/ 131762 h 90"/>
              <a:gd name="T76" fmla="*/ 1643299 w 637"/>
              <a:gd name="T77" fmla="*/ 122978 h 90"/>
              <a:gd name="T78" fmla="*/ 1685615 w 637"/>
              <a:gd name="T79" fmla="*/ 114194 h 90"/>
              <a:gd name="T80" fmla="*/ 1727932 w 637"/>
              <a:gd name="T81" fmla="*/ 105410 h 90"/>
              <a:gd name="T82" fmla="*/ 1770249 w 637"/>
              <a:gd name="T83" fmla="*/ 96626 h 90"/>
              <a:gd name="T84" fmla="*/ 1812566 w 637"/>
              <a:gd name="T85" fmla="*/ 87842 h 90"/>
              <a:gd name="T86" fmla="*/ 1854883 w 637"/>
              <a:gd name="T87" fmla="*/ 79058 h 90"/>
              <a:gd name="T88" fmla="*/ 1897199 w 637"/>
              <a:gd name="T89" fmla="*/ 70273 h 90"/>
              <a:gd name="T90" fmla="*/ 1939516 w 637"/>
              <a:gd name="T91" fmla="*/ 61489 h 90"/>
              <a:gd name="T92" fmla="*/ 1981833 w 637"/>
              <a:gd name="T93" fmla="*/ 52705 h 90"/>
              <a:gd name="T94" fmla="*/ 2024149 w 637"/>
              <a:gd name="T95" fmla="*/ 43921 h 90"/>
              <a:gd name="T96" fmla="*/ 2066466 w 637"/>
              <a:gd name="T97" fmla="*/ 35137 h 90"/>
              <a:gd name="T98" fmla="*/ 2108783 w 637"/>
              <a:gd name="T99" fmla="*/ 26352 h 90"/>
              <a:gd name="T100" fmla="*/ 2151099 w 637"/>
              <a:gd name="T101" fmla="*/ 17568 h 90"/>
              <a:gd name="T102" fmla="*/ 2193416 w 637"/>
              <a:gd name="T103" fmla="*/ 8784 h 90"/>
              <a:gd name="T104" fmla="*/ 2235733 w 637"/>
              <a:gd name="T105" fmla="*/ 0 h 9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637"/>
              <a:gd name="T160" fmla="*/ 0 h 90"/>
              <a:gd name="T161" fmla="*/ 637 w 637"/>
              <a:gd name="T162" fmla="*/ 90 h 9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637" h="90">
                <a:moveTo>
                  <a:pt x="0" y="90"/>
                </a:moveTo>
                <a:lnTo>
                  <a:pt x="2" y="87"/>
                </a:lnTo>
                <a:lnTo>
                  <a:pt x="4" y="86"/>
                </a:lnTo>
                <a:lnTo>
                  <a:pt x="6" y="84"/>
                </a:lnTo>
                <a:lnTo>
                  <a:pt x="8" y="83"/>
                </a:lnTo>
                <a:lnTo>
                  <a:pt x="10" y="82"/>
                </a:lnTo>
                <a:lnTo>
                  <a:pt x="12" y="81"/>
                </a:lnTo>
                <a:lnTo>
                  <a:pt x="14" y="80"/>
                </a:lnTo>
                <a:lnTo>
                  <a:pt x="16" y="79"/>
                </a:lnTo>
                <a:lnTo>
                  <a:pt x="18" y="78"/>
                </a:lnTo>
                <a:lnTo>
                  <a:pt x="20" y="77"/>
                </a:lnTo>
                <a:lnTo>
                  <a:pt x="22" y="77"/>
                </a:lnTo>
                <a:lnTo>
                  <a:pt x="24" y="76"/>
                </a:lnTo>
                <a:lnTo>
                  <a:pt x="26" y="75"/>
                </a:lnTo>
                <a:lnTo>
                  <a:pt x="28" y="74"/>
                </a:lnTo>
                <a:lnTo>
                  <a:pt x="30" y="74"/>
                </a:lnTo>
                <a:lnTo>
                  <a:pt x="32" y="73"/>
                </a:lnTo>
                <a:lnTo>
                  <a:pt x="34" y="72"/>
                </a:lnTo>
                <a:lnTo>
                  <a:pt x="36" y="72"/>
                </a:lnTo>
                <a:lnTo>
                  <a:pt x="38" y="71"/>
                </a:lnTo>
                <a:lnTo>
                  <a:pt x="40" y="71"/>
                </a:lnTo>
                <a:lnTo>
                  <a:pt x="42" y="70"/>
                </a:lnTo>
                <a:lnTo>
                  <a:pt x="44" y="70"/>
                </a:lnTo>
                <a:lnTo>
                  <a:pt x="46" y="69"/>
                </a:lnTo>
                <a:lnTo>
                  <a:pt x="48" y="68"/>
                </a:lnTo>
                <a:lnTo>
                  <a:pt x="50" y="68"/>
                </a:lnTo>
                <a:lnTo>
                  <a:pt x="52" y="67"/>
                </a:lnTo>
                <a:lnTo>
                  <a:pt x="54" y="67"/>
                </a:lnTo>
                <a:lnTo>
                  <a:pt x="56" y="66"/>
                </a:lnTo>
                <a:lnTo>
                  <a:pt x="58" y="66"/>
                </a:lnTo>
                <a:lnTo>
                  <a:pt x="60" y="65"/>
                </a:lnTo>
                <a:lnTo>
                  <a:pt x="62" y="65"/>
                </a:lnTo>
                <a:lnTo>
                  <a:pt x="64" y="64"/>
                </a:lnTo>
                <a:lnTo>
                  <a:pt x="66" y="64"/>
                </a:lnTo>
                <a:lnTo>
                  <a:pt x="68" y="64"/>
                </a:lnTo>
                <a:lnTo>
                  <a:pt x="70" y="63"/>
                </a:lnTo>
                <a:lnTo>
                  <a:pt x="72" y="63"/>
                </a:lnTo>
                <a:lnTo>
                  <a:pt x="74" y="62"/>
                </a:lnTo>
                <a:lnTo>
                  <a:pt x="76" y="62"/>
                </a:lnTo>
                <a:lnTo>
                  <a:pt x="78" y="61"/>
                </a:lnTo>
                <a:lnTo>
                  <a:pt x="80" y="61"/>
                </a:lnTo>
                <a:lnTo>
                  <a:pt x="82" y="61"/>
                </a:lnTo>
                <a:lnTo>
                  <a:pt x="84" y="60"/>
                </a:lnTo>
                <a:lnTo>
                  <a:pt x="86" y="60"/>
                </a:lnTo>
                <a:lnTo>
                  <a:pt x="88" y="59"/>
                </a:lnTo>
                <a:lnTo>
                  <a:pt x="90" y="59"/>
                </a:lnTo>
                <a:lnTo>
                  <a:pt x="92" y="59"/>
                </a:lnTo>
                <a:lnTo>
                  <a:pt x="94" y="58"/>
                </a:lnTo>
                <a:lnTo>
                  <a:pt x="96" y="58"/>
                </a:lnTo>
                <a:lnTo>
                  <a:pt x="98" y="57"/>
                </a:lnTo>
                <a:lnTo>
                  <a:pt x="100" y="57"/>
                </a:lnTo>
                <a:lnTo>
                  <a:pt x="102" y="57"/>
                </a:lnTo>
                <a:lnTo>
                  <a:pt x="104" y="56"/>
                </a:lnTo>
                <a:lnTo>
                  <a:pt x="106" y="56"/>
                </a:lnTo>
                <a:lnTo>
                  <a:pt x="108" y="56"/>
                </a:lnTo>
                <a:lnTo>
                  <a:pt x="110" y="55"/>
                </a:lnTo>
                <a:lnTo>
                  <a:pt x="112" y="55"/>
                </a:lnTo>
                <a:lnTo>
                  <a:pt x="114" y="55"/>
                </a:lnTo>
                <a:lnTo>
                  <a:pt x="116" y="54"/>
                </a:lnTo>
                <a:lnTo>
                  <a:pt x="118" y="54"/>
                </a:lnTo>
                <a:lnTo>
                  <a:pt x="120" y="54"/>
                </a:lnTo>
                <a:lnTo>
                  <a:pt x="122" y="53"/>
                </a:lnTo>
                <a:lnTo>
                  <a:pt x="124" y="53"/>
                </a:lnTo>
                <a:lnTo>
                  <a:pt x="126" y="53"/>
                </a:lnTo>
                <a:lnTo>
                  <a:pt x="128" y="52"/>
                </a:lnTo>
                <a:lnTo>
                  <a:pt x="130" y="52"/>
                </a:lnTo>
                <a:lnTo>
                  <a:pt x="132" y="52"/>
                </a:lnTo>
                <a:lnTo>
                  <a:pt x="134" y="51"/>
                </a:lnTo>
                <a:lnTo>
                  <a:pt x="136" y="51"/>
                </a:lnTo>
                <a:lnTo>
                  <a:pt x="138" y="51"/>
                </a:lnTo>
                <a:lnTo>
                  <a:pt x="140" y="50"/>
                </a:lnTo>
                <a:lnTo>
                  <a:pt x="142" y="50"/>
                </a:lnTo>
                <a:lnTo>
                  <a:pt x="144" y="50"/>
                </a:lnTo>
                <a:lnTo>
                  <a:pt x="146" y="49"/>
                </a:lnTo>
                <a:lnTo>
                  <a:pt x="148" y="49"/>
                </a:lnTo>
                <a:lnTo>
                  <a:pt x="150" y="49"/>
                </a:lnTo>
                <a:lnTo>
                  <a:pt x="152" y="48"/>
                </a:lnTo>
                <a:lnTo>
                  <a:pt x="154" y="48"/>
                </a:lnTo>
                <a:lnTo>
                  <a:pt x="156" y="48"/>
                </a:lnTo>
                <a:lnTo>
                  <a:pt x="158" y="47"/>
                </a:lnTo>
                <a:lnTo>
                  <a:pt x="160" y="47"/>
                </a:lnTo>
                <a:lnTo>
                  <a:pt x="162" y="47"/>
                </a:lnTo>
                <a:lnTo>
                  <a:pt x="164" y="47"/>
                </a:lnTo>
                <a:lnTo>
                  <a:pt x="166" y="46"/>
                </a:lnTo>
                <a:lnTo>
                  <a:pt x="168" y="46"/>
                </a:lnTo>
                <a:lnTo>
                  <a:pt x="170" y="46"/>
                </a:lnTo>
                <a:lnTo>
                  <a:pt x="172" y="45"/>
                </a:lnTo>
                <a:lnTo>
                  <a:pt x="174" y="45"/>
                </a:lnTo>
                <a:lnTo>
                  <a:pt x="176" y="45"/>
                </a:lnTo>
                <a:lnTo>
                  <a:pt x="178" y="45"/>
                </a:lnTo>
                <a:lnTo>
                  <a:pt x="180" y="44"/>
                </a:lnTo>
                <a:lnTo>
                  <a:pt x="182" y="44"/>
                </a:lnTo>
                <a:lnTo>
                  <a:pt x="184" y="44"/>
                </a:lnTo>
                <a:lnTo>
                  <a:pt x="186" y="44"/>
                </a:lnTo>
                <a:lnTo>
                  <a:pt x="188" y="43"/>
                </a:lnTo>
                <a:lnTo>
                  <a:pt x="190" y="43"/>
                </a:lnTo>
                <a:lnTo>
                  <a:pt x="192" y="43"/>
                </a:lnTo>
                <a:lnTo>
                  <a:pt x="194" y="42"/>
                </a:lnTo>
                <a:lnTo>
                  <a:pt x="196" y="42"/>
                </a:lnTo>
                <a:lnTo>
                  <a:pt x="198" y="42"/>
                </a:lnTo>
                <a:lnTo>
                  <a:pt x="200" y="42"/>
                </a:lnTo>
                <a:lnTo>
                  <a:pt x="202" y="41"/>
                </a:lnTo>
                <a:lnTo>
                  <a:pt x="204" y="41"/>
                </a:lnTo>
                <a:lnTo>
                  <a:pt x="206" y="41"/>
                </a:lnTo>
                <a:lnTo>
                  <a:pt x="208" y="41"/>
                </a:lnTo>
                <a:lnTo>
                  <a:pt x="210" y="40"/>
                </a:lnTo>
                <a:lnTo>
                  <a:pt x="212" y="40"/>
                </a:lnTo>
                <a:lnTo>
                  <a:pt x="214" y="40"/>
                </a:lnTo>
                <a:lnTo>
                  <a:pt x="216" y="40"/>
                </a:lnTo>
                <a:lnTo>
                  <a:pt x="218" y="39"/>
                </a:lnTo>
                <a:lnTo>
                  <a:pt x="220" y="39"/>
                </a:lnTo>
                <a:lnTo>
                  <a:pt x="222" y="39"/>
                </a:lnTo>
                <a:lnTo>
                  <a:pt x="224" y="39"/>
                </a:lnTo>
                <a:lnTo>
                  <a:pt x="226" y="38"/>
                </a:lnTo>
                <a:lnTo>
                  <a:pt x="228" y="38"/>
                </a:lnTo>
                <a:lnTo>
                  <a:pt x="230" y="38"/>
                </a:lnTo>
                <a:lnTo>
                  <a:pt x="232" y="38"/>
                </a:lnTo>
                <a:lnTo>
                  <a:pt x="234" y="37"/>
                </a:lnTo>
                <a:lnTo>
                  <a:pt x="236" y="37"/>
                </a:lnTo>
                <a:lnTo>
                  <a:pt x="238" y="37"/>
                </a:lnTo>
                <a:lnTo>
                  <a:pt x="240" y="37"/>
                </a:lnTo>
                <a:lnTo>
                  <a:pt x="242" y="36"/>
                </a:lnTo>
                <a:lnTo>
                  <a:pt x="244" y="36"/>
                </a:lnTo>
                <a:lnTo>
                  <a:pt x="246" y="36"/>
                </a:lnTo>
                <a:lnTo>
                  <a:pt x="248" y="36"/>
                </a:lnTo>
                <a:lnTo>
                  <a:pt x="250" y="35"/>
                </a:lnTo>
                <a:lnTo>
                  <a:pt x="252" y="35"/>
                </a:lnTo>
                <a:lnTo>
                  <a:pt x="254" y="35"/>
                </a:lnTo>
                <a:lnTo>
                  <a:pt x="256" y="35"/>
                </a:lnTo>
                <a:lnTo>
                  <a:pt x="258" y="34"/>
                </a:lnTo>
                <a:lnTo>
                  <a:pt x="260" y="34"/>
                </a:lnTo>
                <a:lnTo>
                  <a:pt x="262" y="34"/>
                </a:lnTo>
                <a:lnTo>
                  <a:pt x="264" y="34"/>
                </a:lnTo>
                <a:lnTo>
                  <a:pt x="266" y="34"/>
                </a:lnTo>
                <a:lnTo>
                  <a:pt x="268" y="33"/>
                </a:lnTo>
                <a:lnTo>
                  <a:pt x="270" y="33"/>
                </a:lnTo>
                <a:lnTo>
                  <a:pt x="272" y="33"/>
                </a:lnTo>
                <a:lnTo>
                  <a:pt x="274" y="33"/>
                </a:lnTo>
                <a:lnTo>
                  <a:pt x="276" y="32"/>
                </a:lnTo>
                <a:lnTo>
                  <a:pt x="278" y="32"/>
                </a:lnTo>
                <a:lnTo>
                  <a:pt x="280" y="32"/>
                </a:lnTo>
                <a:lnTo>
                  <a:pt x="282" y="32"/>
                </a:lnTo>
                <a:lnTo>
                  <a:pt x="284" y="31"/>
                </a:lnTo>
                <a:lnTo>
                  <a:pt x="286" y="31"/>
                </a:lnTo>
                <a:lnTo>
                  <a:pt x="288" y="31"/>
                </a:lnTo>
                <a:lnTo>
                  <a:pt x="290" y="31"/>
                </a:lnTo>
                <a:lnTo>
                  <a:pt x="292" y="31"/>
                </a:lnTo>
                <a:lnTo>
                  <a:pt x="294" y="30"/>
                </a:lnTo>
                <a:lnTo>
                  <a:pt x="296" y="30"/>
                </a:lnTo>
                <a:lnTo>
                  <a:pt x="298" y="30"/>
                </a:lnTo>
                <a:lnTo>
                  <a:pt x="300" y="30"/>
                </a:lnTo>
                <a:lnTo>
                  <a:pt x="302" y="30"/>
                </a:lnTo>
                <a:lnTo>
                  <a:pt x="304" y="29"/>
                </a:lnTo>
                <a:lnTo>
                  <a:pt x="306" y="29"/>
                </a:lnTo>
                <a:lnTo>
                  <a:pt x="308" y="29"/>
                </a:lnTo>
                <a:lnTo>
                  <a:pt x="310" y="29"/>
                </a:lnTo>
                <a:lnTo>
                  <a:pt x="312" y="28"/>
                </a:lnTo>
                <a:lnTo>
                  <a:pt x="314" y="28"/>
                </a:lnTo>
                <a:lnTo>
                  <a:pt x="316" y="28"/>
                </a:lnTo>
                <a:lnTo>
                  <a:pt x="318" y="28"/>
                </a:lnTo>
                <a:lnTo>
                  <a:pt x="320" y="28"/>
                </a:lnTo>
                <a:lnTo>
                  <a:pt x="322" y="27"/>
                </a:lnTo>
                <a:lnTo>
                  <a:pt x="324" y="27"/>
                </a:lnTo>
                <a:lnTo>
                  <a:pt x="326" y="27"/>
                </a:lnTo>
                <a:lnTo>
                  <a:pt x="328" y="27"/>
                </a:lnTo>
                <a:lnTo>
                  <a:pt x="330" y="27"/>
                </a:lnTo>
                <a:lnTo>
                  <a:pt x="332" y="26"/>
                </a:lnTo>
                <a:lnTo>
                  <a:pt x="334" y="26"/>
                </a:lnTo>
                <a:lnTo>
                  <a:pt x="336" y="26"/>
                </a:lnTo>
                <a:lnTo>
                  <a:pt x="338" y="26"/>
                </a:lnTo>
                <a:lnTo>
                  <a:pt x="340" y="26"/>
                </a:lnTo>
                <a:lnTo>
                  <a:pt x="342" y="25"/>
                </a:lnTo>
                <a:lnTo>
                  <a:pt x="344" y="25"/>
                </a:lnTo>
                <a:lnTo>
                  <a:pt x="346" y="25"/>
                </a:lnTo>
                <a:lnTo>
                  <a:pt x="348" y="25"/>
                </a:lnTo>
                <a:lnTo>
                  <a:pt x="350" y="25"/>
                </a:lnTo>
                <a:lnTo>
                  <a:pt x="352" y="24"/>
                </a:lnTo>
                <a:lnTo>
                  <a:pt x="354" y="24"/>
                </a:lnTo>
                <a:lnTo>
                  <a:pt x="356" y="24"/>
                </a:lnTo>
                <a:lnTo>
                  <a:pt x="358" y="24"/>
                </a:lnTo>
                <a:lnTo>
                  <a:pt x="360" y="24"/>
                </a:lnTo>
                <a:lnTo>
                  <a:pt x="362" y="23"/>
                </a:lnTo>
                <a:lnTo>
                  <a:pt x="364" y="23"/>
                </a:lnTo>
                <a:lnTo>
                  <a:pt x="366" y="23"/>
                </a:lnTo>
                <a:lnTo>
                  <a:pt x="368" y="23"/>
                </a:lnTo>
                <a:lnTo>
                  <a:pt x="370" y="23"/>
                </a:lnTo>
                <a:lnTo>
                  <a:pt x="372" y="22"/>
                </a:lnTo>
                <a:lnTo>
                  <a:pt x="374" y="22"/>
                </a:lnTo>
                <a:lnTo>
                  <a:pt x="376" y="22"/>
                </a:lnTo>
                <a:lnTo>
                  <a:pt x="378" y="22"/>
                </a:lnTo>
                <a:lnTo>
                  <a:pt x="380" y="22"/>
                </a:lnTo>
                <a:lnTo>
                  <a:pt x="382" y="21"/>
                </a:lnTo>
                <a:lnTo>
                  <a:pt x="384" y="21"/>
                </a:lnTo>
                <a:lnTo>
                  <a:pt x="386" y="21"/>
                </a:lnTo>
                <a:lnTo>
                  <a:pt x="388" y="21"/>
                </a:lnTo>
                <a:lnTo>
                  <a:pt x="390" y="21"/>
                </a:lnTo>
                <a:lnTo>
                  <a:pt x="392" y="20"/>
                </a:lnTo>
                <a:lnTo>
                  <a:pt x="394" y="20"/>
                </a:lnTo>
                <a:lnTo>
                  <a:pt x="396" y="20"/>
                </a:lnTo>
                <a:lnTo>
                  <a:pt x="398" y="20"/>
                </a:lnTo>
                <a:lnTo>
                  <a:pt x="400" y="20"/>
                </a:lnTo>
                <a:lnTo>
                  <a:pt x="402" y="20"/>
                </a:lnTo>
                <a:lnTo>
                  <a:pt x="404" y="19"/>
                </a:lnTo>
                <a:lnTo>
                  <a:pt x="406" y="19"/>
                </a:lnTo>
                <a:lnTo>
                  <a:pt x="408" y="19"/>
                </a:lnTo>
                <a:lnTo>
                  <a:pt x="410" y="19"/>
                </a:lnTo>
                <a:lnTo>
                  <a:pt x="412" y="19"/>
                </a:lnTo>
                <a:lnTo>
                  <a:pt x="414" y="18"/>
                </a:lnTo>
                <a:lnTo>
                  <a:pt x="416" y="18"/>
                </a:lnTo>
                <a:lnTo>
                  <a:pt x="418" y="18"/>
                </a:lnTo>
                <a:lnTo>
                  <a:pt x="420" y="18"/>
                </a:lnTo>
                <a:lnTo>
                  <a:pt x="422" y="18"/>
                </a:lnTo>
                <a:lnTo>
                  <a:pt x="424" y="17"/>
                </a:lnTo>
                <a:lnTo>
                  <a:pt x="426" y="17"/>
                </a:lnTo>
                <a:lnTo>
                  <a:pt x="428" y="17"/>
                </a:lnTo>
                <a:lnTo>
                  <a:pt x="430" y="17"/>
                </a:lnTo>
                <a:lnTo>
                  <a:pt x="432" y="17"/>
                </a:lnTo>
                <a:lnTo>
                  <a:pt x="434" y="17"/>
                </a:lnTo>
                <a:lnTo>
                  <a:pt x="436" y="16"/>
                </a:lnTo>
                <a:lnTo>
                  <a:pt x="438" y="16"/>
                </a:lnTo>
                <a:lnTo>
                  <a:pt x="440" y="16"/>
                </a:lnTo>
                <a:lnTo>
                  <a:pt x="442" y="16"/>
                </a:lnTo>
                <a:lnTo>
                  <a:pt x="444" y="16"/>
                </a:lnTo>
                <a:lnTo>
                  <a:pt x="446" y="16"/>
                </a:lnTo>
                <a:lnTo>
                  <a:pt x="448" y="15"/>
                </a:lnTo>
                <a:lnTo>
                  <a:pt x="450" y="15"/>
                </a:lnTo>
                <a:lnTo>
                  <a:pt x="452" y="15"/>
                </a:lnTo>
                <a:lnTo>
                  <a:pt x="454" y="15"/>
                </a:lnTo>
                <a:lnTo>
                  <a:pt x="456" y="15"/>
                </a:lnTo>
                <a:lnTo>
                  <a:pt x="458" y="14"/>
                </a:lnTo>
                <a:lnTo>
                  <a:pt x="460" y="14"/>
                </a:lnTo>
                <a:lnTo>
                  <a:pt x="462" y="14"/>
                </a:lnTo>
                <a:lnTo>
                  <a:pt x="464" y="14"/>
                </a:lnTo>
                <a:lnTo>
                  <a:pt x="466" y="14"/>
                </a:lnTo>
                <a:lnTo>
                  <a:pt x="468" y="14"/>
                </a:lnTo>
                <a:lnTo>
                  <a:pt x="470" y="13"/>
                </a:lnTo>
                <a:lnTo>
                  <a:pt x="472" y="13"/>
                </a:lnTo>
                <a:lnTo>
                  <a:pt x="474" y="13"/>
                </a:lnTo>
                <a:lnTo>
                  <a:pt x="476" y="13"/>
                </a:lnTo>
                <a:lnTo>
                  <a:pt x="478" y="13"/>
                </a:lnTo>
                <a:lnTo>
                  <a:pt x="480" y="13"/>
                </a:lnTo>
                <a:lnTo>
                  <a:pt x="482" y="12"/>
                </a:lnTo>
                <a:lnTo>
                  <a:pt x="484" y="12"/>
                </a:lnTo>
                <a:lnTo>
                  <a:pt x="486" y="12"/>
                </a:lnTo>
                <a:lnTo>
                  <a:pt x="488" y="12"/>
                </a:lnTo>
                <a:lnTo>
                  <a:pt x="490" y="12"/>
                </a:lnTo>
                <a:lnTo>
                  <a:pt x="492" y="12"/>
                </a:lnTo>
                <a:lnTo>
                  <a:pt x="494" y="11"/>
                </a:lnTo>
                <a:lnTo>
                  <a:pt x="496" y="11"/>
                </a:lnTo>
                <a:lnTo>
                  <a:pt x="498" y="11"/>
                </a:lnTo>
                <a:lnTo>
                  <a:pt x="500" y="11"/>
                </a:lnTo>
                <a:lnTo>
                  <a:pt x="502" y="11"/>
                </a:lnTo>
                <a:lnTo>
                  <a:pt x="504" y="11"/>
                </a:lnTo>
                <a:lnTo>
                  <a:pt x="506" y="10"/>
                </a:lnTo>
                <a:lnTo>
                  <a:pt x="508" y="10"/>
                </a:lnTo>
                <a:lnTo>
                  <a:pt x="510" y="10"/>
                </a:lnTo>
                <a:lnTo>
                  <a:pt x="512" y="10"/>
                </a:lnTo>
                <a:lnTo>
                  <a:pt x="514" y="10"/>
                </a:lnTo>
                <a:lnTo>
                  <a:pt x="516" y="10"/>
                </a:lnTo>
                <a:lnTo>
                  <a:pt x="518" y="9"/>
                </a:lnTo>
                <a:lnTo>
                  <a:pt x="520" y="9"/>
                </a:lnTo>
                <a:lnTo>
                  <a:pt x="522" y="9"/>
                </a:lnTo>
                <a:lnTo>
                  <a:pt x="524" y="9"/>
                </a:lnTo>
                <a:lnTo>
                  <a:pt x="526" y="9"/>
                </a:lnTo>
                <a:lnTo>
                  <a:pt x="528" y="9"/>
                </a:lnTo>
                <a:lnTo>
                  <a:pt x="530" y="8"/>
                </a:lnTo>
                <a:lnTo>
                  <a:pt x="532" y="8"/>
                </a:lnTo>
                <a:lnTo>
                  <a:pt x="534" y="8"/>
                </a:lnTo>
                <a:lnTo>
                  <a:pt x="536" y="8"/>
                </a:lnTo>
                <a:lnTo>
                  <a:pt x="538" y="8"/>
                </a:lnTo>
                <a:lnTo>
                  <a:pt x="540" y="8"/>
                </a:lnTo>
                <a:lnTo>
                  <a:pt x="542" y="7"/>
                </a:lnTo>
                <a:lnTo>
                  <a:pt x="544" y="7"/>
                </a:lnTo>
                <a:lnTo>
                  <a:pt x="546" y="7"/>
                </a:lnTo>
                <a:lnTo>
                  <a:pt x="548" y="7"/>
                </a:lnTo>
                <a:lnTo>
                  <a:pt x="550" y="7"/>
                </a:lnTo>
                <a:lnTo>
                  <a:pt x="552" y="7"/>
                </a:lnTo>
                <a:lnTo>
                  <a:pt x="554" y="6"/>
                </a:lnTo>
                <a:lnTo>
                  <a:pt x="556" y="6"/>
                </a:lnTo>
                <a:lnTo>
                  <a:pt x="558" y="6"/>
                </a:lnTo>
                <a:lnTo>
                  <a:pt x="560" y="6"/>
                </a:lnTo>
                <a:lnTo>
                  <a:pt x="562" y="6"/>
                </a:lnTo>
                <a:lnTo>
                  <a:pt x="564" y="6"/>
                </a:lnTo>
                <a:lnTo>
                  <a:pt x="566" y="5"/>
                </a:lnTo>
                <a:lnTo>
                  <a:pt x="568" y="5"/>
                </a:lnTo>
                <a:lnTo>
                  <a:pt x="570" y="5"/>
                </a:lnTo>
                <a:lnTo>
                  <a:pt x="572" y="5"/>
                </a:lnTo>
                <a:lnTo>
                  <a:pt x="574" y="5"/>
                </a:lnTo>
                <a:lnTo>
                  <a:pt x="576" y="5"/>
                </a:lnTo>
                <a:lnTo>
                  <a:pt x="578" y="5"/>
                </a:lnTo>
                <a:lnTo>
                  <a:pt x="580" y="4"/>
                </a:lnTo>
                <a:lnTo>
                  <a:pt x="582" y="4"/>
                </a:lnTo>
                <a:lnTo>
                  <a:pt x="584" y="4"/>
                </a:lnTo>
                <a:lnTo>
                  <a:pt x="586" y="4"/>
                </a:lnTo>
                <a:lnTo>
                  <a:pt x="588" y="4"/>
                </a:lnTo>
                <a:lnTo>
                  <a:pt x="590" y="4"/>
                </a:lnTo>
                <a:lnTo>
                  <a:pt x="592" y="3"/>
                </a:lnTo>
                <a:lnTo>
                  <a:pt x="594" y="3"/>
                </a:lnTo>
                <a:lnTo>
                  <a:pt x="596" y="3"/>
                </a:lnTo>
                <a:lnTo>
                  <a:pt x="598" y="3"/>
                </a:lnTo>
                <a:lnTo>
                  <a:pt x="600" y="3"/>
                </a:lnTo>
                <a:lnTo>
                  <a:pt x="602" y="3"/>
                </a:lnTo>
                <a:lnTo>
                  <a:pt x="604" y="3"/>
                </a:lnTo>
                <a:lnTo>
                  <a:pt x="606" y="2"/>
                </a:lnTo>
                <a:lnTo>
                  <a:pt x="608" y="2"/>
                </a:lnTo>
                <a:lnTo>
                  <a:pt x="610" y="2"/>
                </a:lnTo>
                <a:lnTo>
                  <a:pt x="612" y="2"/>
                </a:lnTo>
                <a:lnTo>
                  <a:pt x="614" y="2"/>
                </a:lnTo>
                <a:lnTo>
                  <a:pt x="616" y="2"/>
                </a:lnTo>
                <a:lnTo>
                  <a:pt x="618" y="1"/>
                </a:lnTo>
                <a:lnTo>
                  <a:pt x="620" y="1"/>
                </a:lnTo>
                <a:lnTo>
                  <a:pt x="622" y="1"/>
                </a:lnTo>
                <a:lnTo>
                  <a:pt x="624" y="1"/>
                </a:lnTo>
                <a:lnTo>
                  <a:pt x="626" y="1"/>
                </a:lnTo>
                <a:lnTo>
                  <a:pt x="628" y="1"/>
                </a:lnTo>
                <a:lnTo>
                  <a:pt x="630" y="1"/>
                </a:lnTo>
                <a:lnTo>
                  <a:pt x="632" y="0"/>
                </a:lnTo>
                <a:lnTo>
                  <a:pt x="634" y="0"/>
                </a:lnTo>
                <a:lnTo>
                  <a:pt x="636" y="0"/>
                </a:lnTo>
                <a:lnTo>
                  <a:pt x="637" y="0"/>
                </a:lnTo>
              </a:path>
            </a:pathLst>
          </a:custGeom>
          <a:noFill/>
          <a:ln w="3365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172"/>
          <p:cNvSpPr>
            <a:spLocks/>
          </p:cNvSpPr>
          <p:nvPr/>
        </p:nvSpPr>
        <p:spPr bwMode="auto">
          <a:xfrm>
            <a:off x="2546687" y="5488266"/>
            <a:ext cx="2154781" cy="573620"/>
          </a:xfrm>
          <a:custGeom>
            <a:avLst/>
            <a:gdLst>
              <a:gd name="T0" fmla="*/ 35264 w 637"/>
              <a:gd name="T1" fmla="*/ 62371 h 90"/>
              <a:gd name="T2" fmla="*/ 77581 w 637"/>
              <a:gd name="T3" fmla="*/ 101353 h 90"/>
              <a:gd name="T4" fmla="*/ 119897 w 637"/>
              <a:gd name="T5" fmla="*/ 140335 h 90"/>
              <a:gd name="T6" fmla="*/ 162214 w 637"/>
              <a:gd name="T7" fmla="*/ 163724 h 90"/>
              <a:gd name="T8" fmla="*/ 204531 w 637"/>
              <a:gd name="T9" fmla="*/ 187113 h 90"/>
              <a:gd name="T10" fmla="*/ 246847 w 637"/>
              <a:gd name="T11" fmla="*/ 210502 h 90"/>
              <a:gd name="T12" fmla="*/ 289164 w 637"/>
              <a:gd name="T13" fmla="*/ 226095 h 90"/>
              <a:gd name="T14" fmla="*/ 331481 w 637"/>
              <a:gd name="T15" fmla="*/ 249484 h 90"/>
              <a:gd name="T16" fmla="*/ 373798 w 637"/>
              <a:gd name="T17" fmla="*/ 265077 h 90"/>
              <a:gd name="T18" fmla="*/ 416114 w 637"/>
              <a:gd name="T19" fmla="*/ 280670 h 90"/>
              <a:gd name="T20" fmla="*/ 458431 w 637"/>
              <a:gd name="T21" fmla="*/ 296263 h 90"/>
              <a:gd name="T22" fmla="*/ 500748 w 637"/>
              <a:gd name="T23" fmla="*/ 311856 h 90"/>
              <a:gd name="T24" fmla="*/ 543064 w 637"/>
              <a:gd name="T25" fmla="*/ 327448 h 90"/>
              <a:gd name="T26" fmla="*/ 585381 w 637"/>
              <a:gd name="T27" fmla="*/ 343041 h 90"/>
              <a:gd name="T28" fmla="*/ 627698 w 637"/>
              <a:gd name="T29" fmla="*/ 350838 h 90"/>
              <a:gd name="T30" fmla="*/ 670015 w 637"/>
              <a:gd name="T31" fmla="*/ 366430 h 90"/>
              <a:gd name="T32" fmla="*/ 712331 w 637"/>
              <a:gd name="T33" fmla="*/ 382023 h 90"/>
              <a:gd name="T34" fmla="*/ 754648 w 637"/>
              <a:gd name="T35" fmla="*/ 389819 h 90"/>
              <a:gd name="T36" fmla="*/ 796965 w 637"/>
              <a:gd name="T37" fmla="*/ 405412 h 90"/>
              <a:gd name="T38" fmla="*/ 839281 w 637"/>
              <a:gd name="T39" fmla="*/ 413209 h 90"/>
              <a:gd name="T40" fmla="*/ 881598 w 637"/>
              <a:gd name="T41" fmla="*/ 428801 h 90"/>
              <a:gd name="T42" fmla="*/ 923915 w 637"/>
              <a:gd name="T43" fmla="*/ 436598 h 90"/>
              <a:gd name="T44" fmla="*/ 966232 w 637"/>
              <a:gd name="T45" fmla="*/ 444394 h 90"/>
              <a:gd name="T46" fmla="*/ 1008548 w 637"/>
              <a:gd name="T47" fmla="*/ 459987 h 90"/>
              <a:gd name="T48" fmla="*/ 1050865 w 637"/>
              <a:gd name="T49" fmla="*/ 467783 h 90"/>
              <a:gd name="T50" fmla="*/ 1093182 w 637"/>
              <a:gd name="T51" fmla="*/ 475580 h 90"/>
              <a:gd name="T52" fmla="*/ 1135498 w 637"/>
              <a:gd name="T53" fmla="*/ 491172 h 90"/>
              <a:gd name="T54" fmla="*/ 1177815 w 637"/>
              <a:gd name="T55" fmla="*/ 498969 h 90"/>
              <a:gd name="T56" fmla="*/ 1220132 w 637"/>
              <a:gd name="T57" fmla="*/ 506765 h 90"/>
              <a:gd name="T58" fmla="*/ 1262448 w 637"/>
              <a:gd name="T59" fmla="*/ 514562 h 90"/>
              <a:gd name="T60" fmla="*/ 1304765 w 637"/>
              <a:gd name="T61" fmla="*/ 522358 h 90"/>
              <a:gd name="T62" fmla="*/ 1347082 w 637"/>
              <a:gd name="T63" fmla="*/ 537951 h 90"/>
              <a:gd name="T64" fmla="*/ 1389399 w 637"/>
              <a:gd name="T65" fmla="*/ 545747 h 90"/>
              <a:gd name="T66" fmla="*/ 1431715 w 637"/>
              <a:gd name="T67" fmla="*/ 553544 h 90"/>
              <a:gd name="T68" fmla="*/ 1474032 w 637"/>
              <a:gd name="T69" fmla="*/ 561340 h 90"/>
              <a:gd name="T70" fmla="*/ 1516349 w 637"/>
              <a:gd name="T71" fmla="*/ 569136 h 90"/>
              <a:gd name="T72" fmla="*/ 1558665 w 637"/>
              <a:gd name="T73" fmla="*/ 576933 h 90"/>
              <a:gd name="T74" fmla="*/ 1600982 w 637"/>
              <a:gd name="T75" fmla="*/ 584729 h 90"/>
              <a:gd name="T76" fmla="*/ 1643299 w 637"/>
              <a:gd name="T77" fmla="*/ 592526 h 90"/>
              <a:gd name="T78" fmla="*/ 1685615 w 637"/>
              <a:gd name="T79" fmla="*/ 600322 h 90"/>
              <a:gd name="T80" fmla="*/ 1727932 w 637"/>
              <a:gd name="T81" fmla="*/ 608118 h 90"/>
              <a:gd name="T82" fmla="*/ 1770249 w 637"/>
              <a:gd name="T83" fmla="*/ 615915 h 90"/>
              <a:gd name="T84" fmla="*/ 1812566 w 637"/>
              <a:gd name="T85" fmla="*/ 623711 h 90"/>
              <a:gd name="T86" fmla="*/ 1854883 w 637"/>
              <a:gd name="T87" fmla="*/ 631508 h 90"/>
              <a:gd name="T88" fmla="*/ 1897199 w 637"/>
              <a:gd name="T89" fmla="*/ 639304 h 90"/>
              <a:gd name="T90" fmla="*/ 1939516 w 637"/>
              <a:gd name="T91" fmla="*/ 647100 h 90"/>
              <a:gd name="T92" fmla="*/ 1981833 w 637"/>
              <a:gd name="T93" fmla="*/ 654897 h 90"/>
              <a:gd name="T94" fmla="*/ 2024149 w 637"/>
              <a:gd name="T95" fmla="*/ 662693 h 90"/>
              <a:gd name="T96" fmla="*/ 2066466 w 637"/>
              <a:gd name="T97" fmla="*/ 670489 h 90"/>
              <a:gd name="T98" fmla="*/ 2108783 w 637"/>
              <a:gd name="T99" fmla="*/ 678286 h 90"/>
              <a:gd name="T100" fmla="*/ 2151099 w 637"/>
              <a:gd name="T101" fmla="*/ 686082 h 90"/>
              <a:gd name="T102" fmla="*/ 2193416 w 637"/>
              <a:gd name="T103" fmla="*/ 693879 h 90"/>
              <a:gd name="T104" fmla="*/ 2235733 w 637"/>
              <a:gd name="T105" fmla="*/ 701675 h 9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637"/>
              <a:gd name="T160" fmla="*/ 0 h 90"/>
              <a:gd name="T161" fmla="*/ 637 w 637"/>
              <a:gd name="T162" fmla="*/ 90 h 9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637" h="90">
                <a:moveTo>
                  <a:pt x="0" y="0"/>
                </a:moveTo>
                <a:lnTo>
                  <a:pt x="2" y="3"/>
                </a:lnTo>
                <a:lnTo>
                  <a:pt x="4" y="4"/>
                </a:lnTo>
                <a:lnTo>
                  <a:pt x="6" y="6"/>
                </a:lnTo>
                <a:lnTo>
                  <a:pt x="8" y="7"/>
                </a:lnTo>
                <a:lnTo>
                  <a:pt x="10" y="8"/>
                </a:lnTo>
                <a:lnTo>
                  <a:pt x="12" y="9"/>
                </a:lnTo>
                <a:lnTo>
                  <a:pt x="14" y="10"/>
                </a:lnTo>
                <a:lnTo>
                  <a:pt x="16" y="11"/>
                </a:lnTo>
                <a:lnTo>
                  <a:pt x="18" y="12"/>
                </a:lnTo>
                <a:lnTo>
                  <a:pt x="20" y="13"/>
                </a:lnTo>
                <a:lnTo>
                  <a:pt x="22" y="13"/>
                </a:lnTo>
                <a:lnTo>
                  <a:pt x="24" y="14"/>
                </a:lnTo>
                <a:lnTo>
                  <a:pt x="26" y="15"/>
                </a:lnTo>
                <a:lnTo>
                  <a:pt x="28" y="16"/>
                </a:lnTo>
                <a:lnTo>
                  <a:pt x="30" y="16"/>
                </a:lnTo>
                <a:lnTo>
                  <a:pt x="32" y="17"/>
                </a:lnTo>
                <a:lnTo>
                  <a:pt x="34" y="18"/>
                </a:lnTo>
                <a:lnTo>
                  <a:pt x="36" y="18"/>
                </a:lnTo>
                <a:lnTo>
                  <a:pt x="38" y="19"/>
                </a:lnTo>
                <a:lnTo>
                  <a:pt x="40" y="19"/>
                </a:lnTo>
                <a:lnTo>
                  <a:pt x="42" y="20"/>
                </a:lnTo>
                <a:lnTo>
                  <a:pt x="44" y="20"/>
                </a:lnTo>
                <a:lnTo>
                  <a:pt x="46" y="21"/>
                </a:lnTo>
                <a:lnTo>
                  <a:pt x="48" y="22"/>
                </a:lnTo>
                <a:lnTo>
                  <a:pt x="50" y="22"/>
                </a:lnTo>
                <a:lnTo>
                  <a:pt x="52" y="23"/>
                </a:lnTo>
                <a:lnTo>
                  <a:pt x="54" y="23"/>
                </a:lnTo>
                <a:lnTo>
                  <a:pt x="56" y="24"/>
                </a:lnTo>
                <a:lnTo>
                  <a:pt x="58" y="24"/>
                </a:lnTo>
                <a:lnTo>
                  <a:pt x="60" y="25"/>
                </a:lnTo>
                <a:lnTo>
                  <a:pt x="62" y="25"/>
                </a:lnTo>
                <a:lnTo>
                  <a:pt x="64" y="26"/>
                </a:lnTo>
                <a:lnTo>
                  <a:pt x="66" y="26"/>
                </a:lnTo>
                <a:lnTo>
                  <a:pt x="68" y="26"/>
                </a:lnTo>
                <a:lnTo>
                  <a:pt x="70" y="27"/>
                </a:lnTo>
                <a:lnTo>
                  <a:pt x="72" y="27"/>
                </a:lnTo>
                <a:lnTo>
                  <a:pt x="74" y="28"/>
                </a:lnTo>
                <a:lnTo>
                  <a:pt x="76" y="28"/>
                </a:lnTo>
                <a:lnTo>
                  <a:pt x="78" y="29"/>
                </a:lnTo>
                <a:lnTo>
                  <a:pt x="80" y="29"/>
                </a:lnTo>
                <a:lnTo>
                  <a:pt x="82" y="29"/>
                </a:lnTo>
                <a:lnTo>
                  <a:pt x="84" y="30"/>
                </a:lnTo>
                <a:lnTo>
                  <a:pt x="86" y="30"/>
                </a:lnTo>
                <a:lnTo>
                  <a:pt x="88" y="31"/>
                </a:lnTo>
                <a:lnTo>
                  <a:pt x="90" y="31"/>
                </a:lnTo>
                <a:lnTo>
                  <a:pt x="92" y="31"/>
                </a:lnTo>
                <a:lnTo>
                  <a:pt x="94" y="32"/>
                </a:lnTo>
                <a:lnTo>
                  <a:pt x="96" y="32"/>
                </a:lnTo>
                <a:lnTo>
                  <a:pt x="98" y="33"/>
                </a:lnTo>
                <a:lnTo>
                  <a:pt x="100" y="33"/>
                </a:lnTo>
                <a:lnTo>
                  <a:pt x="102" y="33"/>
                </a:lnTo>
                <a:lnTo>
                  <a:pt x="104" y="34"/>
                </a:lnTo>
                <a:lnTo>
                  <a:pt x="106" y="34"/>
                </a:lnTo>
                <a:lnTo>
                  <a:pt x="108" y="34"/>
                </a:lnTo>
                <a:lnTo>
                  <a:pt x="110" y="35"/>
                </a:lnTo>
                <a:lnTo>
                  <a:pt x="112" y="35"/>
                </a:lnTo>
                <a:lnTo>
                  <a:pt x="114" y="35"/>
                </a:lnTo>
                <a:lnTo>
                  <a:pt x="116" y="36"/>
                </a:lnTo>
                <a:lnTo>
                  <a:pt x="118" y="36"/>
                </a:lnTo>
                <a:lnTo>
                  <a:pt x="120" y="36"/>
                </a:lnTo>
                <a:lnTo>
                  <a:pt x="122" y="37"/>
                </a:lnTo>
                <a:lnTo>
                  <a:pt x="124" y="37"/>
                </a:lnTo>
                <a:lnTo>
                  <a:pt x="126" y="37"/>
                </a:lnTo>
                <a:lnTo>
                  <a:pt x="128" y="38"/>
                </a:lnTo>
                <a:lnTo>
                  <a:pt x="130" y="38"/>
                </a:lnTo>
                <a:lnTo>
                  <a:pt x="132" y="38"/>
                </a:lnTo>
                <a:lnTo>
                  <a:pt x="134" y="39"/>
                </a:lnTo>
                <a:lnTo>
                  <a:pt x="136" y="39"/>
                </a:lnTo>
                <a:lnTo>
                  <a:pt x="138" y="39"/>
                </a:lnTo>
                <a:lnTo>
                  <a:pt x="140" y="40"/>
                </a:lnTo>
                <a:lnTo>
                  <a:pt x="142" y="40"/>
                </a:lnTo>
                <a:lnTo>
                  <a:pt x="144" y="40"/>
                </a:lnTo>
                <a:lnTo>
                  <a:pt x="146" y="41"/>
                </a:lnTo>
                <a:lnTo>
                  <a:pt x="148" y="41"/>
                </a:lnTo>
                <a:lnTo>
                  <a:pt x="150" y="41"/>
                </a:lnTo>
                <a:lnTo>
                  <a:pt x="152" y="42"/>
                </a:lnTo>
                <a:lnTo>
                  <a:pt x="154" y="42"/>
                </a:lnTo>
                <a:lnTo>
                  <a:pt x="156" y="42"/>
                </a:lnTo>
                <a:lnTo>
                  <a:pt x="158" y="43"/>
                </a:lnTo>
                <a:lnTo>
                  <a:pt x="160" y="43"/>
                </a:lnTo>
                <a:lnTo>
                  <a:pt x="162" y="43"/>
                </a:lnTo>
                <a:lnTo>
                  <a:pt x="164" y="43"/>
                </a:lnTo>
                <a:lnTo>
                  <a:pt x="166" y="44"/>
                </a:lnTo>
                <a:lnTo>
                  <a:pt x="168" y="44"/>
                </a:lnTo>
                <a:lnTo>
                  <a:pt x="170" y="44"/>
                </a:lnTo>
                <a:lnTo>
                  <a:pt x="172" y="45"/>
                </a:lnTo>
                <a:lnTo>
                  <a:pt x="174" y="45"/>
                </a:lnTo>
                <a:lnTo>
                  <a:pt x="176" y="45"/>
                </a:lnTo>
                <a:lnTo>
                  <a:pt x="178" y="45"/>
                </a:lnTo>
                <a:lnTo>
                  <a:pt x="180" y="46"/>
                </a:lnTo>
                <a:lnTo>
                  <a:pt x="182" y="46"/>
                </a:lnTo>
                <a:lnTo>
                  <a:pt x="184" y="46"/>
                </a:lnTo>
                <a:lnTo>
                  <a:pt x="186" y="46"/>
                </a:lnTo>
                <a:lnTo>
                  <a:pt x="188" y="47"/>
                </a:lnTo>
                <a:lnTo>
                  <a:pt x="190" y="47"/>
                </a:lnTo>
                <a:lnTo>
                  <a:pt x="192" y="47"/>
                </a:lnTo>
                <a:lnTo>
                  <a:pt x="194" y="48"/>
                </a:lnTo>
                <a:lnTo>
                  <a:pt x="196" y="48"/>
                </a:lnTo>
                <a:lnTo>
                  <a:pt x="198" y="48"/>
                </a:lnTo>
                <a:lnTo>
                  <a:pt x="200" y="48"/>
                </a:lnTo>
                <a:lnTo>
                  <a:pt x="202" y="49"/>
                </a:lnTo>
                <a:lnTo>
                  <a:pt x="204" y="49"/>
                </a:lnTo>
                <a:lnTo>
                  <a:pt x="206" y="49"/>
                </a:lnTo>
                <a:lnTo>
                  <a:pt x="208" y="49"/>
                </a:lnTo>
                <a:lnTo>
                  <a:pt x="210" y="50"/>
                </a:lnTo>
                <a:lnTo>
                  <a:pt x="212" y="50"/>
                </a:lnTo>
                <a:lnTo>
                  <a:pt x="214" y="50"/>
                </a:lnTo>
                <a:lnTo>
                  <a:pt x="216" y="50"/>
                </a:lnTo>
                <a:lnTo>
                  <a:pt x="218" y="51"/>
                </a:lnTo>
                <a:lnTo>
                  <a:pt x="220" y="51"/>
                </a:lnTo>
                <a:lnTo>
                  <a:pt x="222" y="51"/>
                </a:lnTo>
                <a:lnTo>
                  <a:pt x="224" y="51"/>
                </a:lnTo>
                <a:lnTo>
                  <a:pt x="226" y="52"/>
                </a:lnTo>
                <a:lnTo>
                  <a:pt x="228" y="52"/>
                </a:lnTo>
                <a:lnTo>
                  <a:pt x="230" y="52"/>
                </a:lnTo>
                <a:lnTo>
                  <a:pt x="232" y="52"/>
                </a:lnTo>
                <a:lnTo>
                  <a:pt x="234" y="53"/>
                </a:lnTo>
                <a:lnTo>
                  <a:pt x="236" y="53"/>
                </a:lnTo>
                <a:lnTo>
                  <a:pt x="238" y="53"/>
                </a:lnTo>
                <a:lnTo>
                  <a:pt x="240" y="53"/>
                </a:lnTo>
                <a:lnTo>
                  <a:pt x="242" y="54"/>
                </a:lnTo>
                <a:lnTo>
                  <a:pt x="244" y="54"/>
                </a:lnTo>
                <a:lnTo>
                  <a:pt x="246" y="54"/>
                </a:lnTo>
                <a:lnTo>
                  <a:pt x="248" y="54"/>
                </a:lnTo>
                <a:lnTo>
                  <a:pt x="250" y="55"/>
                </a:lnTo>
                <a:lnTo>
                  <a:pt x="252" y="55"/>
                </a:lnTo>
                <a:lnTo>
                  <a:pt x="254" y="55"/>
                </a:lnTo>
                <a:lnTo>
                  <a:pt x="256" y="55"/>
                </a:lnTo>
                <a:lnTo>
                  <a:pt x="258" y="56"/>
                </a:lnTo>
                <a:lnTo>
                  <a:pt x="260" y="56"/>
                </a:lnTo>
                <a:lnTo>
                  <a:pt x="262" y="56"/>
                </a:lnTo>
                <a:lnTo>
                  <a:pt x="264" y="56"/>
                </a:lnTo>
                <a:lnTo>
                  <a:pt x="266" y="56"/>
                </a:lnTo>
                <a:lnTo>
                  <a:pt x="268" y="57"/>
                </a:lnTo>
                <a:lnTo>
                  <a:pt x="270" y="57"/>
                </a:lnTo>
                <a:lnTo>
                  <a:pt x="272" y="57"/>
                </a:lnTo>
                <a:lnTo>
                  <a:pt x="274" y="57"/>
                </a:lnTo>
                <a:lnTo>
                  <a:pt x="276" y="58"/>
                </a:lnTo>
                <a:lnTo>
                  <a:pt x="278" y="58"/>
                </a:lnTo>
                <a:lnTo>
                  <a:pt x="280" y="58"/>
                </a:lnTo>
                <a:lnTo>
                  <a:pt x="282" y="58"/>
                </a:lnTo>
                <a:lnTo>
                  <a:pt x="284" y="59"/>
                </a:lnTo>
                <a:lnTo>
                  <a:pt x="286" y="59"/>
                </a:lnTo>
                <a:lnTo>
                  <a:pt x="288" y="59"/>
                </a:lnTo>
                <a:lnTo>
                  <a:pt x="290" y="59"/>
                </a:lnTo>
                <a:lnTo>
                  <a:pt x="292" y="59"/>
                </a:lnTo>
                <a:lnTo>
                  <a:pt x="294" y="60"/>
                </a:lnTo>
                <a:lnTo>
                  <a:pt x="296" y="60"/>
                </a:lnTo>
                <a:lnTo>
                  <a:pt x="298" y="60"/>
                </a:lnTo>
                <a:lnTo>
                  <a:pt x="300" y="60"/>
                </a:lnTo>
                <a:lnTo>
                  <a:pt x="302" y="60"/>
                </a:lnTo>
                <a:lnTo>
                  <a:pt x="304" y="61"/>
                </a:lnTo>
                <a:lnTo>
                  <a:pt x="306" y="61"/>
                </a:lnTo>
                <a:lnTo>
                  <a:pt x="308" y="61"/>
                </a:lnTo>
                <a:lnTo>
                  <a:pt x="310" y="61"/>
                </a:lnTo>
                <a:lnTo>
                  <a:pt x="312" y="62"/>
                </a:lnTo>
                <a:lnTo>
                  <a:pt x="314" y="62"/>
                </a:lnTo>
                <a:lnTo>
                  <a:pt x="316" y="62"/>
                </a:lnTo>
                <a:lnTo>
                  <a:pt x="318" y="62"/>
                </a:lnTo>
                <a:lnTo>
                  <a:pt x="320" y="62"/>
                </a:lnTo>
                <a:lnTo>
                  <a:pt x="322" y="63"/>
                </a:lnTo>
                <a:lnTo>
                  <a:pt x="324" y="63"/>
                </a:lnTo>
                <a:lnTo>
                  <a:pt x="326" y="63"/>
                </a:lnTo>
                <a:lnTo>
                  <a:pt x="328" y="63"/>
                </a:lnTo>
                <a:lnTo>
                  <a:pt x="330" y="63"/>
                </a:lnTo>
                <a:lnTo>
                  <a:pt x="332" y="64"/>
                </a:lnTo>
                <a:lnTo>
                  <a:pt x="334" y="64"/>
                </a:lnTo>
                <a:lnTo>
                  <a:pt x="336" y="64"/>
                </a:lnTo>
                <a:lnTo>
                  <a:pt x="338" y="64"/>
                </a:lnTo>
                <a:lnTo>
                  <a:pt x="340" y="64"/>
                </a:lnTo>
                <a:lnTo>
                  <a:pt x="342" y="65"/>
                </a:lnTo>
                <a:lnTo>
                  <a:pt x="344" y="65"/>
                </a:lnTo>
                <a:lnTo>
                  <a:pt x="346" y="65"/>
                </a:lnTo>
                <a:lnTo>
                  <a:pt x="348" y="65"/>
                </a:lnTo>
                <a:lnTo>
                  <a:pt x="350" y="65"/>
                </a:lnTo>
                <a:lnTo>
                  <a:pt x="352" y="66"/>
                </a:lnTo>
                <a:lnTo>
                  <a:pt x="354" y="66"/>
                </a:lnTo>
                <a:lnTo>
                  <a:pt x="356" y="66"/>
                </a:lnTo>
                <a:lnTo>
                  <a:pt x="358" y="66"/>
                </a:lnTo>
                <a:lnTo>
                  <a:pt x="360" y="66"/>
                </a:lnTo>
                <a:lnTo>
                  <a:pt x="362" y="67"/>
                </a:lnTo>
                <a:lnTo>
                  <a:pt x="364" y="67"/>
                </a:lnTo>
                <a:lnTo>
                  <a:pt x="366" y="67"/>
                </a:lnTo>
                <a:lnTo>
                  <a:pt x="368" y="67"/>
                </a:lnTo>
                <a:lnTo>
                  <a:pt x="370" y="67"/>
                </a:lnTo>
                <a:lnTo>
                  <a:pt x="372" y="68"/>
                </a:lnTo>
                <a:lnTo>
                  <a:pt x="374" y="68"/>
                </a:lnTo>
                <a:lnTo>
                  <a:pt x="376" y="68"/>
                </a:lnTo>
                <a:lnTo>
                  <a:pt x="378" y="68"/>
                </a:lnTo>
                <a:lnTo>
                  <a:pt x="380" y="68"/>
                </a:lnTo>
                <a:lnTo>
                  <a:pt x="382" y="69"/>
                </a:lnTo>
                <a:lnTo>
                  <a:pt x="384" y="69"/>
                </a:lnTo>
                <a:lnTo>
                  <a:pt x="386" y="69"/>
                </a:lnTo>
                <a:lnTo>
                  <a:pt x="388" y="69"/>
                </a:lnTo>
                <a:lnTo>
                  <a:pt x="390" y="69"/>
                </a:lnTo>
                <a:lnTo>
                  <a:pt x="392" y="70"/>
                </a:lnTo>
                <a:lnTo>
                  <a:pt x="394" y="70"/>
                </a:lnTo>
                <a:lnTo>
                  <a:pt x="396" y="70"/>
                </a:lnTo>
                <a:lnTo>
                  <a:pt x="398" y="70"/>
                </a:lnTo>
                <a:lnTo>
                  <a:pt x="400" y="70"/>
                </a:lnTo>
                <a:lnTo>
                  <a:pt x="402" y="70"/>
                </a:lnTo>
                <a:lnTo>
                  <a:pt x="404" y="71"/>
                </a:lnTo>
                <a:lnTo>
                  <a:pt x="406" y="71"/>
                </a:lnTo>
                <a:lnTo>
                  <a:pt x="408" y="71"/>
                </a:lnTo>
                <a:lnTo>
                  <a:pt x="410" y="71"/>
                </a:lnTo>
                <a:lnTo>
                  <a:pt x="412" y="71"/>
                </a:lnTo>
                <a:lnTo>
                  <a:pt x="414" y="72"/>
                </a:lnTo>
                <a:lnTo>
                  <a:pt x="416" y="72"/>
                </a:lnTo>
                <a:lnTo>
                  <a:pt x="418" y="72"/>
                </a:lnTo>
                <a:lnTo>
                  <a:pt x="420" y="72"/>
                </a:lnTo>
                <a:lnTo>
                  <a:pt x="422" y="72"/>
                </a:lnTo>
                <a:lnTo>
                  <a:pt x="424" y="73"/>
                </a:lnTo>
                <a:lnTo>
                  <a:pt x="426" y="73"/>
                </a:lnTo>
                <a:lnTo>
                  <a:pt x="428" y="73"/>
                </a:lnTo>
                <a:lnTo>
                  <a:pt x="430" y="73"/>
                </a:lnTo>
                <a:lnTo>
                  <a:pt x="432" y="73"/>
                </a:lnTo>
                <a:lnTo>
                  <a:pt x="434" y="73"/>
                </a:lnTo>
                <a:lnTo>
                  <a:pt x="436" y="74"/>
                </a:lnTo>
                <a:lnTo>
                  <a:pt x="438" y="74"/>
                </a:lnTo>
                <a:lnTo>
                  <a:pt x="440" y="74"/>
                </a:lnTo>
                <a:lnTo>
                  <a:pt x="442" y="74"/>
                </a:lnTo>
                <a:lnTo>
                  <a:pt x="444" y="74"/>
                </a:lnTo>
                <a:lnTo>
                  <a:pt x="446" y="74"/>
                </a:lnTo>
                <a:lnTo>
                  <a:pt x="448" y="75"/>
                </a:lnTo>
                <a:lnTo>
                  <a:pt x="450" y="75"/>
                </a:lnTo>
                <a:lnTo>
                  <a:pt x="452" y="75"/>
                </a:lnTo>
                <a:lnTo>
                  <a:pt x="454" y="75"/>
                </a:lnTo>
                <a:lnTo>
                  <a:pt x="456" y="75"/>
                </a:lnTo>
                <a:lnTo>
                  <a:pt x="458" y="76"/>
                </a:lnTo>
                <a:lnTo>
                  <a:pt x="460" y="76"/>
                </a:lnTo>
                <a:lnTo>
                  <a:pt x="462" y="76"/>
                </a:lnTo>
                <a:lnTo>
                  <a:pt x="464" y="76"/>
                </a:lnTo>
                <a:lnTo>
                  <a:pt x="466" y="76"/>
                </a:lnTo>
                <a:lnTo>
                  <a:pt x="468" y="76"/>
                </a:lnTo>
                <a:lnTo>
                  <a:pt x="470" y="77"/>
                </a:lnTo>
                <a:lnTo>
                  <a:pt x="472" y="77"/>
                </a:lnTo>
                <a:lnTo>
                  <a:pt x="474" y="77"/>
                </a:lnTo>
                <a:lnTo>
                  <a:pt x="476" y="77"/>
                </a:lnTo>
                <a:lnTo>
                  <a:pt x="478" y="77"/>
                </a:lnTo>
                <a:lnTo>
                  <a:pt x="480" y="77"/>
                </a:lnTo>
                <a:lnTo>
                  <a:pt x="482" y="78"/>
                </a:lnTo>
                <a:lnTo>
                  <a:pt x="484" y="78"/>
                </a:lnTo>
                <a:lnTo>
                  <a:pt x="486" y="78"/>
                </a:lnTo>
                <a:lnTo>
                  <a:pt x="488" y="78"/>
                </a:lnTo>
                <a:lnTo>
                  <a:pt x="490" y="78"/>
                </a:lnTo>
                <a:lnTo>
                  <a:pt x="492" y="78"/>
                </a:lnTo>
                <a:lnTo>
                  <a:pt x="494" y="79"/>
                </a:lnTo>
                <a:lnTo>
                  <a:pt x="496" y="79"/>
                </a:lnTo>
                <a:lnTo>
                  <a:pt x="498" y="79"/>
                </a:lnTo>
                <a:lnTo>
                  <a:pt x="500" y="79"/>
                </a:lnTo>
                <a:lnTo>
                  <a:pt x="502" y="79"/>
                </a:lnTo>
                <a:lnTo>
                  <a:pt x="504" y="79"/>
                </a:lnTo>
                <a:lnTo>
                  <a:pt x="506" y="80"/>
                </a:lnTo>
                <a:lnTo>
                  <a:pt x="508" y="80"/>
                </a:lnTo>
                <a:lnTo>
                  <a:pt x="510" y="80"/>
                </a:lnTo>
                <a:lnTo>
                  <a:pt x="512" y="80"/>
                </a:lnTo>
                <a:lnTo>
                  <a:pt x="514" y="80"/>
                </a:lnTo>
                <a:lnTo>
                  <a:pt x="516" y="80"/>
                </a:lnTo>
                <a:lnTo>
                  <a:pt x="518" y="81"/>
                </a:lnTo>
                <a:lnTo>
                  <a:pt x="520" y="81"/>
                </a:lnTo>
                <a:lnTo>
                  <a:pt x="522" y="81"/>
                </a:lnTo>
                <a:lnTo>
                  <a:pt x="524" y="81"/>
                </a:lnTo>
                <a:lnTo>
                  <a:pt x="526" y="81"/>
                </a:lnTo>
                <a:lnTo>
                  <a:pt x="528" y="81"/>
                </a:lnTo>
                <a:lnTo>
                  <a:pt x="530" y="82"/>
                </a:lnTo>
                <a:lnTo>
                  <a:pt x="532" y="82"/>
                </a:lnTo>
                <a:lnTo>
                  <a:pt x="534" y="82"/>
                </a:lnTo>
                <a:lnTo>
                  <a:pt x="536" y="82"/>
                </a:lnTo>
                <a:lnTo>
                  <a:pt x="538" y="82"/>
                </a:lnTo>
                <a:lnTo>
                  <a:pt x="540" y="82"/>
                </a:lnTo>
                <a:lnTo>
                  <a:pt x="542" y="83"/>
                </a:lnTo>
                <a:lnTo>
                  <a:pt x="544" y="83"/>
                </a:lnTo>
                <a:lnTo>
                  <a:pt x="546" y="83"/>
                </a:lnTo>
                <a:lnTo>
                  <a:pt x="548" y="83"/>
                </a:lnTo>
                <a:lnTo>
                  <a:pt x="550" y="83"/>
                </a:lnTo>
                <a:lnTo>
                  <a:pt x="552" y="83"/>
                </a:lnTo>
                <a:lnTo>
                  <a:pt x="554" y="84"/>
                </a:lnTo>
                <a:lnTo>
                  <a:pt x="556" y="84"/>
                </a:lnTo>
                <a:lnTo>
                  <a:pt x="558" y="84"/>
                </a:lnTo>
                <a:lnTo>
                  <a:pt x="560" y="84"/>
                </a:lnTo>
                <a:lnTo>
                  <a:pt x="562" y="84"/>
                </a:lnTo>
                <a:lnTo>
                  <a:pt x="564" y="84"/>
                </a:lnTo>
                <a:lnTo>
                  <a:pt x="566" y="85"/>
                </a:lnTo>
                <a:lnTo>
                  <a:pt x="568" y="85"/>
                </a:lnTo>
                <a:lnTo>
                  <a:pt x="570" y="85"/>
                </a:lnTo>
                <a:lnTo>
                  <a:pt x="572" y="85"/>
                </a:lnTo>
                <a:lnTo>
                  <a:pt x="574" y="85"/>
                </a:lnTo>
                <a:lnTo>
                  <a:pt x="576" y="85"/>
                </a:lnTo>
                <a:lnTo>
                  <a:pt x="578" y="85"/>
                </a:lnTo>
                <a:lnTo>
                  <a:pt x="580" y="86"/>
                </a:lnTo>
                <a:lnTo>
                  <a:pt x="582" y="86"/>
                </a:lnTo>
                <a:lnTo>
                  <a:pt x="584" y="86"/>
                </a:lnTo>
                <a:lnTo>
                  <a:pt x="586" y="86"/>
                </a:lnTo>
                <a:lnTo>
                  <a:pt x="588" y="86"/>
                </a:lnTo>
                <a:lnTo>
                  <a:pt x="590" y="86"/>
                </a:lnTo>
                <a:lnTo>
                  <a:pt x="592" y="87"/>
                </a:lnTo>
                <a:lnTo>
                  <a:pt x="594" y="87"/>
                </a:lnTo>
                <a:lnTo>
                  <a:pt x="596" y="87"/>
                </a:lnTo>
                <a:lnTo>
                  <a:pt x="598" y="87"/>
                </a:lnTo>
                <a:lnTo>
                  <a:pt x="600" y="87"/>
                </a:lnTo>
                <a:lnTo>
                  <a:pt x="602" y="87"/>
                </a:lnTo>
                <a:lnTo>
                  <a:pt x="604" y="87"/>
                </a:lnTo>
                <a:lnTo>
                  <a:pt x="606" y="88"/>
                </a:lnTo>
                <a:lnTo>
                  <a:pt x="608" y="88"/>
                </a:lnTo>
                <a:lnTo>
                  <a:pt x="610" y="88"/>
                </a:lnTo>
                <a:lnTo>
                  <a:pt x="612" y="88"/>
                </a:lnTo>
                <a:lnTo>
                  <a:pt x="614" y="88"/>
                </a:lnTo>
                <a:lnTo>
                  <a:pt x="616" y="88"/>
                </a:lnTo>
                <a:lnTo>
                  <a:pt x="618" y="89"/>
                </a:lnTo>
                <a:lnTo>
                  <a:pt x="620" y="89"/>
                </a:lnTo>
                <a:lnTo>
                  <a:pt x="622" y="89"/>
                </a:lnTo>
                <a:lnTo>
                  <a:pt x="624" y="89"/>
                </a:lnTo>
                <a:lnTo>
                  <a:pt x="626" y="89"/>
                </a:lnTo>
                <a:lnTo>
                  <a:pt x="628" y="89"/>
                </a:lnTo>
                <a:lnTo>
                  <a:pt x="630" y="89"/>
                </a:lnTo>
                <a:lnTo>
                  <a:pt x="632" y="90"/>
                </a:lnTo>
                <a:lnTo>
                  <a:pt x="634" y="90"/>
                </a:lnTo>
                <a:lnTo>
                  <a:pt x="636" y="90"/>
                </a:lnTo>
                <a:lnTo>
                  <a:pt x="637" y="90"/>
                </a:lnTo>
              </a:path>
            </a:pathLst>
          </a:custGeom>
          <a:noFill/>
          <a:ln w="3365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Freeform 169"/>
          <p:cNvSpPr>
            <a:spLocks/>
          </p:cNvSpPr>
          <p:nvPr/>
        </p:nvSpPr>
        <p:spPr bwMode="auto">
          <a:xfrm>
            <a:off x="1805879" y="2811994"/>
            <a:ext cx="622831" cy="1919421"/>
          </a:xfrm>
          <a:custGeom>
            <a:avLst/>
            <a:gdLst>
              <a:gd name="T0" fmla="*/ 6429 w 202"/>
              <a:gd name="T1" fmla="*/ 2347913 h 305"/>
              <a:gd name="T2" fmla="*/ 19286 w 202"/>
              <a:gd name="T3" fmla="*/ 2347913 h 305"/>
              <a:gd name="T4" fmla="*/ 32143 w 202"/>
              <a:gd name="T5" fmla="*/ 2340215 h 305"/>
              <a:gd name="T6" fmla="*/ 45000 w 202"/>
              <a:gd name="T7" fmla="*/ 2332517 h 305"/>
              <a:gd name="T8" fmla="*/ 57857 w 202"/>
              <a:gd name="T9" fmla="*/ 2324819 h 305"/>
              <a:gd name="T10" fmla="*/ 70714 w 202"/>
              <a:gd name="T11" fmla="*/ 2317121 h 305"/>
              <a:gd name="T12" fmla="*/ 83572 w 202"/>
              <a:gd name="T13" fmla="*/ 2301725 h 305"/>
              <a:gd name="T14" fmla="*/ 96429 w 202"/>
              <a:gd name="T15" fmla="*/ 2294026 h 305"/>
              <a:gd name="T16" fmla="*/ 109286 w 202"/>
              <a:gd name="T17" fmla="*/ 2278630 h 305"/>
              <a:gd name="T18" fmla="*/ 122143 w 202"/>
              <a:gd name="T19" fmla="*/ 2263234 h 305"/>
              <a:gd name="T20" fmla="*/ 135000 w 202"/>
              <a:gd name="T21" fmla="*/ 2240140 h 305"/>
              <a:gd name="T22" fmla="*/ 147857 w 202"/>
              <a:gd name="T23" fmla="*/ 2217046 h 305"/>
              <a:gd name="T24" fmla="*/ 160715 w 202"/>
              <a:gd name="T25" fmla="*/ 2201650 h 305"/>
              <a:gd name="T26" fmla="*/ 173572 w 202"/>
              <a:gd name="T27" fmla="*/ 2170857 h 305"/>
              <a:gd name="T28" fmla="*/ 186429 w 202"/>
              <a:gd name="T29" fmla="*/ 2147763 h 305"/>
              <a:gd name="T30" fmla="*/ 199286 w 202"/>
              <a:gd name="T31" fmla="*/ 2116971 h 305"/>
              <a:gd name="T32" fmla="*/ 212143 w 202"/>
              <a:gd name="T33" fmla="*/ 2093877 h 305"/>
              <a:gd name="T34" fmla="*/ 225000 w 202"/>
              <a:gd name="T35" fmla="*/ 2055386 h 305"/>
              <a:gd name="T36" fmla="*/ 237858 w 202"/>
              <a:gd name="T37" fmla="*/ 2024594 h 305"/>
              <a:gd name="T38" fmla="*/ 250715 w 202"/>
              <a:gd name="T39" fmla="*/ 1993802 h 305"/>
              <a:gd name="T40" fmla="*/ 263572 w 202"/>
              <a:gd name="T41" fmla="*/ 1955311 h 305"/>
              <a:gd name="T42" fmla="*/ 276429 w 202"/>
              <a:gd name="T43" fmla="*/ 1916820 h 305"/>
              <a:gd name="T44" fmla="*/ 289286 w 202"/>
              <a:gd name="T45" fmla="*/ 1870632 h 305"/>
              <a:gd name="T46" fmla="*/ 302143 w 202"/>
              <a:gd name="T47" fmla="*/ 1832142 h 305"/>
              <a:gd name="T48" fmla="*/ 315001 w 202"/>
              <a:gd name="T49" fmla="*/ 1785953 h 305"/>
              <a:gd name="T50" fmla="*/ 327858 w 202"/>
              <a:gd name="T51" fmla="*/ 1739765 h 305"/>
              <a:gd name="T52" fmla="*/ 340715 w 202"/>
              <a:gd name="T53" fmla="*/ 1693576 h 305"/>
              <a:gd name="T54" fmla="*/ 353572 w 202"/>
              <a:gd name="T55" fmla="*/ 1647388 h 305"/>
              <a:gd name="T56" fmla="*/ 366429 w 202"/>
              <a:gd name="T57" fmla="*/ 1593501 h 305"/>
              <a:gd name="T58" fmla="*/ 379286 w 202"/>
              <a:gd name="T59" fmla="*/ 1539615 h 305"/>
              <a:gd name="T60" fmla="*/ 392144 w 202"/>
              <a:gd name="T61" fmla="*/ 1485728 h 305"/>
              <a:gd name="T62" fmla="*/ 405001 w 202"/>
              <a:gd name="T63" fmla="*/ 1424144 h 305"/>
              <a:gd name="T64" fmla="*/ 417858 w 202"/>
              <a:gd name="T65" fmla="*/ 1370257 h 305"/>
              <a:gd name="T66" fmla="*/ 430715 w 202"/>
              <a:gd name="T67" fmla="*/ 1308673 h 305"/>
              <a:gd name="T68" fmla="*/ 443572 w 202"/>
              <a:gd name="T69" fmla="*/ 1247088 h 305"/>
              <a:gd name="T70" fmla="*/ 456430 w 202"/>
              <a:gd name="T71" fmla="*/ 1177806 h 305"/>
              <a:gd name="T72" fmla="*/ 469287 w 202"/>
              <a:gd name="T73" fmla="*/ 1116221 h 305"/>
              <a:gd name="T74" fmla="*/ 482144 w 202"/>
              <a:gd name="T75" fmla="*/ 1046938 h 305"/>
              <a:gd name="T76" fmla="*/ 495001 w 202"/>
              <a:gd name="T77" fmla="*/ 977655 h 305"/>
              <a:gd name="T78" fmla="*/ 507858 w 202"/>
              <a:gd name="T79" fmla="*/ 908373 h 305"/>
              <a:gd name="T80" fmla="*/ 520715 w 202"/>
              <a:gd name="T81" fmla="*/ 831392 h 305"/>
              <a:gd name="T82" fmla="*/ 533573 w 202"/>
              <a:gd name="T83" fmla="*/ 754411 h 305"/>
              <a:gd name="T84" fmla="*/ 546430 w 202"/>
              <a:gd name="T85" fmla="*/ 677431 h 305"/>
              <a:gd name="T86" fmla="*/ 559287 w 202"/>
              <a:gd name="T87" fmla="*/ 600450 h 305"/>
              <a:gd name="T88" fmla="*/ 572144 w 202"/>
              <a:gd name="T89" fmla="*/ 523469 h 305"/>
              <a:gd name="T90" fmla="*/ 585001 w 202"/>
              <a:gd name="T91" fmla="*/ 438790 h 305"/>
              <a:gd name="T92" fmla="*/ 597858 w 202"/>
              <a:gd name="T93" fmla="*/ 354111 h 305"/>
              <a:gd name="T94" fmla="*/ 610716 w 202"/>
              <a:gd name="T95" fmla="*/ 269433 h 305"/>
              <a:gd name="T96" fmla="*/ 623573 w 202"/>
              <a:gd name="T97" fmla="*/ 184754 h 305"/>
              <a:gd name="T98" fmla="*/ 636430 w 202"/>
              <a:gd name="T99" fmla="*/ 92377 h 305"/>
              <a:gd name="T100" fmla="*/ 649287 w 202"/>
              <a:gd name="T101" fmla="*/ 0 h 30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02"/>
              <a:gd name="T154" fmla="*/ 0 h 305"/>
              <a:gd name="T155" fmla="*/ 202 w 202"/>
              <a:gd name="T156" fmla="*/ 305 h 30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02" h="305">
                <a:moveTo>
                  <a:pt x="0" y="305"/>
                </a:moveTo>
                <a:lnTo>
                  <a:pt x="2" y="305"/>
                </a:lnTo>
                <a:lnTo>
                  <a:pt x="4" y="305"/>
                </a:lnTo>
                <a:lnTo>
                  <a:pt x="6" y="305"/>
                </a:lnTo>
                <a:lnTo>
                  <a:pt x="8" y="304"/>
                </a:lnTo>
                <a:lnTo>
                  <a:pt x="10" y="304"/>
                </a:lnTo>
                <a:lnTo>
                  <a:pt x="12" y="304"/>
                </a:lnTo>
                <a:lnTo>
                  <a:pt x="14" y="303"/>
                </a:lnTo>
                <a:lnTo>
                  <a:pt x="16" y="303"/>
                </a:lnTo>
                <a:lnTo>
                  <a:pt x="18" y="302"/>
                </a:lnTo>
                <a:lnTo>
                  <a:pt x="20" y="302"/>
                </a:lnTo>
                <a:lnTo>
                  <a:pt x="22" y="301"/>
                </a:lnTo>
                <a:lnTo>
                  <a:pt x="24" y="300"/>
                </a:lnTo>
                <a:lnTo>
                  <a:pt x="26" y="299"/>
                </a:lnTo>
                <a:lnTo>
                  <a:pt x="28" y="299"/>
                </a:lnTo>
                <a:lnTo>
                  <a:pt x="30" y="298"/>
                </a:lnTo>
                <a:lnTo>
                  <a:pt x="32" y="297"/>
                </a:lnTo>
                <a:lnTo>
                  <a:pt x="34" y="296"/>
                </a:lnTo>
                <a:lnTo>
                  <a:pt x="36" y="295"/>
                </a:lnTo>
                <a:lnTo>
                  <a:pt x="38" y="294"/>
                </a:lnTo>
                <a:lnTo>
                  <a:pt x="40" y="292"/>
                </a:lnTo>
                <a:lnTo>
                  <a:pt x="42" y="291"/>
                </a:lnTo>
                <a:lnTo>
                  <a:pt x="44" y="290"/>
                </a:lnTo>
                <a:lnTo>
                  <a:pt x="46" y="288"/>
                </a:lnTo>
                <a:lnTo>
                  <a:pt x="48" y="287"/>
                </a:lnTo>
                <a:lnTo>
                  <a:pt x="50" y="286"/>
                </a:lnTo>
                <a:lnTo>
                  <a:pt x="52" y="284"/>
                </a:lnTo>
                <a:lnTo>
                  <a:pt x="54" y="282"/>
                </a:lnTo>
                <a:lnTo>
                  <a:pt x="56" y="281"/>
                </a:lnTo>
                <a:lnTo>
                  <a:pt x="58" y="279"/>
                </a:lnTo>
                <a:lnTo>
                  <a:pt x="60" y="277"/>
                </a:lnTo>
                <a:lnTo>
                  <a:pt x="62" y="275"/>
                </a:lnTo>
                <a:lnTo>
                  <a:pt x="64" y="273"/>
                </a:lnTo>
                <a:lnTo>
                  <a:pt x="66" y="272"/>
                </a:lnTo>
                <a:lnTo>
                  <a:pt x="68" y="270"/>
                </a:lnTo>
                <a:lnTo>
                  <a:pt x="70" y="267"/>
                </a:lnTo>
                <a:lnTo>
                  <a:pt x="72" y="265"/>
                </a:lnTo>
                <a:lnTo>
                  <a:pt x="74" y="263"/>
                </a:lnTo>
                <a:lnTo>
                  <a:pt x="76" y="261"/>
                </a:lnTo>
                <a:lnTo>
                  <a:pt x="78" y="259"/>
                </a:lnTo>
                <a:lnTo>
                  <a:pt x="80" y="256"/>
                </a:lnTo>
                <a:lnTo>
                  <a:pt x="82" y="254"/>
                </a:lnTo>
                <a:lnTo>
                  <a:pt x="84" y="251"/>
                </a:lnTo>
                <a:lnTo>
                  <a:pt x="86" y="249"/>
                </a:lnTo>
                <a:lnTo>
                  <a:pt x="88" y="246"/>
                </a:lnTo>
                <a:lnTo>
                  <a:pt x="90" y="243"/>
                </a:lnTo>
                <a:lnTo>
                  <a:pt x="92" y="241"/>
                </a:lnTo>
                <a:lnTo>
                  <a:pt x="94" y="238"/>
                </a:lnTo>
                <a:lnTo>
                  <a:pt x="96" y="235"/>
                </a:lnTo>
                <a:lnTo>
                  <a:pt x="98" y="232"/>
                </a:lnTo>
                <a:lnTo>
                  <a:pt x="100" y="229"/>
                </a:lnTo>
                <a:lnTo>
                  <a:pt x="102" y="226"/>
                </a:lnTo>
                <a:lnTo>
                  <a:pt x="104" y="223"/>
                </a:lnTo>
                <a:lnTo>
                  <a:pt x="106" y="220"/>
                </a:lnTo>
                <a:lnTo>
                  <a:pt x="108" y="217"/>
                </a:lnTo>
                <a:lnTo>
                  <a:pt x="110" y="214"/>
                </a:lnTo>
                <a:lnTo>
                  <a:pt x="112" y="210"/>
                </a:lnTo>
                <a:lnTo>
                  <a:pt x="114" y="207"/>
                </a:lnTo>
                <a:lnTo>
                  <a:pt x="116" y="203"/>
                </a:lnTo>
                <a:lnTo>
                  <a:pt x="118" y="200"/>
                </a:lnTo>
                <a:lnTo>
                  <a:pt x="120" y="196"/>
                </a:lnTo>
                <a:lnTo>
                  <a:pt x="122" y="193"/>
                </a:lnTo>
                <a:lnTo>
                  <a:pt x="124" y="189"/>
                </a:lnTo>
                <a:lnTo>
                  <a:pt x="126" y="185"/>
                </a:lnTo>
                <a:lnTo>
                  <a:pt x="128" y="182"/>
                </a:lnTo>
                <a:lnTo>
                  <a:pt x="130" y="178"/>
                </a:lnTo>
                <a:lnTo>
                  <a:pt x="132" y="174"/>
                </a:lnTo>
                <a:lnTo>
                  <a:pt x="134" y="170"/>
                </a:lnTo>
                <a:lnTo>
                  <a:pt x="136" y="166"/>
                </a:lnTo>
                <a:lnTo>
                  <a:pt x="138" y="162"/>
                </a:lnTo>
                <a:lnTo>
                  <a:pt x="140" y="158"/>
                </a:lnTo>
                <a:lnTo>
                  <a:pt x="142" y="153"/>
                </a:lnTo>
                <a:lnTo>
                  <a:pt x="144" y="149"/>
                </a:lnTo>
                <a:lnTo>
                  <a:pt x="146" y="145"/>
                </a:lnTo>
                <a:lnTo>
                  <a:pt x="148" y="140"/>
                </a:lnTo>
                <a:lnTo>
                  <a:pt x="150" y="136"/>
                </a:lnTo>
                <a:lnTo>
                  <a:pt x="152" y="132"/>
                </a:lnTo>
                <a:lnTo>
                  <a:pt x="154" y="127"/>
                </a:lnTo>
                <a:lnTo>
                  <a:pt x="156" y="122"/>
                </a:lnTo>
                <a:lnTo>
                  <a:pt x="158" y="118"/>
                </a:lnTo>
                <a:lnTo>
                  <a:pt x="160" y="113"/>
                </a:lnTo>
                <a:lnTo>
                  <a:pt x="162" y="108"/>
                </a:lnTo>
                <a:lnTo>
                  <a:pt x="164" y="103"/>
                </a:lnTo>
                <a:lnTo>
                  <a:pt x="166" y="98"/>
                </a:lnTo>
                <a:lnTo>
                  <a:pt x="168" y="94"/>
                </a:lnTo>
                <a:lnTo>
                  <a:pt x="170" y="88"/>
                </a:lnTo>
                <a:lnTo>
                  <a:pt x="172" y="83"/>
                </a:lnTo>
                <a:lnTo>
                  <a:pt x="174" y="78"/>
                </a:lnTo>
                <a:lnTo>
                  <a:pt x="176" y="73"/>
                </a:lnTo>
                <a:lnTo>
                  <a:pt x="178" y="68"/>
                </a:lnTo>
                <a:lnTo>
                  <a:pt x="180" y="62"/>
                </a:lnTo>
                <a:lnTo>
                  <a:pt x="182" y="57"/>
                </a:lnTo>
                <a:lnTo>
                  <a:pt x="184" y="52"/>
                </a:lnTo>
                <a:lnTo>
                  <a:pt x="186" y="46"/>
                </a:lnTo>
                <a:lnTo>
                  <a:pt x="188" y="41"/>
                </a:lnTo>
                <a:lnTo>
                  <a:pt x="190" y="35"/>
                </a:lnTo>
                <a:lnTo>
                  <a:pt x="192" y="29"/>
                </a:lnTo>
                <a:lnTo>
                  <a:pt x="194" y="24"/>
                </a:lnTo>
                <a:lnTo>
                  <a:pt x="196" y="18"/>
                </a:lnTo>
                <a:lnTo>
                  <a:pt x="198" y="12"/>
                </a:lnTo>
                <a:lnTo>
                  <a:pt x="200" y="6"/>
                </a:lnTo>
                <a:lnTo>
                  <a:pt x="202" y="0"/>
                </a:lnTo>
              </a:path>
            </a:pathLst>
          </a:custGeom>
          <a:noFill/>
          <a:ln w="3683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096248" y="2805505"/>
            <a:ext cx="641104" cy="1924612"/>
            <a:chOff x="1096248" y="2805505"/>
            <a:chExt cx="641104" cy="1924612"/>
          </a:xfrm>
        </p:grpSpPr>
        <p:sp>
          <p:nvSpPr>
            <p:cNvPr id="171" name="Freeform 170"/>
            <p:cNvSpPr>
              <a:spLocks/>
            </p:cNvSpPr>
            <p:nvPr/>
          </p:nvSpPr>
          <p:spPr bwMode="auto">
            <a:xfrm>
              <a:off x="1149546" y="3041702"/>
              <a:ext cx="587806" cy="1688415"/>
            </a:xfrm>
            <a:custGeom>
              <a:avLst/>
              <a:gdLst>
                <a:gd name="T0" fmla="*/ 6416 w 191"/>
                <a:gd name="T1" fmla="*/ 46239 h 268"/>
                <a:gd name="T2" fmla="*/ 19249 w 191"/>
                <a:gd name="T3" fmla="*/ 131010 h 268"/>
                <a:gd name="T4" fmla="*/ 32082 w 191"/>
                <a:gd name="T5" fmla="*/ 215781 h 268"/>
                <a:gd name="T6" fmla="*/ 44915 w 191"/>
                <a:gd name="T7" fmla="*/ 292846 h 268"/>
                <a:gd name="T8" fmla="*/ 57748 w 191"/>
                <a:gd name="T9" fmla="*/ 369911 h 268"/>
                <a:gd name="T10" fmla="*/ 70581 w 191"/>
                <a:gd name="T11" fmla="*/ 446976 h 268"/>
                <a:gd name="T12" fmla="*/ 83414 w 191"/>
                <a:gd name="T13" fmla="*/ 524041 h 268"/>
                <a:gd name="T14" fmla="*/ 96247 w 191"/>
                <a:gd name="T15" fmla="*/ 601106 h 268"/>
                <a:gd name="T16" fmla="*/ 109080 w 191"/>
                <a:gd name="T17" fmla="*/ 670464 h 268"/>
                <a:gd name="T18" fmla="*/ 121913 w 191"/>
                <a:gd name="T19" fmla="*/ 739822 h 268"/>
                <a:gd name="T20" fmla="*/ 134746 w 191"/>
                <a:gd name="T21" fmla="*/ 809180 h 268"/>
                <a:gd name="T22" fmla="*/ 147579 w 191"/>
                <a:gd name="T23" fmla="*/ 878539 h 268"/>
                <a:gd name="T24" fmla="*/ 160412 w 191"/>
                <a:gd name="T25" fmla="*/ 940191 h 268"/>
                <a:gd name="T26" fmla="*/ 173245 w 191"/>
                <a:gd name="T27" fmla="*/ 1001843 h 268"/>
                <a:gd name="T28" fmla="*/ 186078 w 191"/>
                <a:gd name="T29" fmla="*/ 1063494 h 268"/>
                <a:gd name="T30" fmla="*/ 198911 w 191"/>
                <a:gd name="T31" fmla="*/ 1125146 h 268"/>
                <a:gd name="T32" fmla="*/ 211744 w 191"/>
                <a:gd name="T33" fmla="*/ 1186798 h 268"/>
                <a:gd name="T34" fmla="*/ 224577 w 191"/>
                <a:gd name="T35" fmla="*/ 1240743 h 268"/>
                <a:gd name="T36" fmla="*/ 237410 w 191"/>
                <a:gd name="T37" fmla="*/ 1294689 h 268"/>
                <a:gd name="T38" fmla="*/ 250243 w 191"/>
                <a:gd name="T39" fmla="*/ 1348634 h 268"/>
                <a:gd name="T40" fmla="*/ 263076 w 191"/>
                <a:gd name="T41" fmla="*/ 1394873 h 268"/>
                <a:gd name="T42" fmla="*/ 275909 w 191"/>
                <a:gd name="T43" fmla="*/ 1441112 h 268"/>
                <a:gd name="T44" fmla="*/ 288742 w 191"/>
                <a:gd name="T45" fmla="*/ 1487351 h 268"/>
                <a:gd name="T46" fmla="*/ 301575 w 191"/>
                <a:gd name="T47" fmla="*/ 1533590 h 268"/>
                <a:gd name="T48" fmla="*/ 314408 w 191"/>
                <a:gd name="T49" fmla="*/ 1579828 h 268"/>
                <a:gd name="T50" fmla="*/ 327241 w 191"/>
                <a:gd name="T51" fmla="*/ 1618361 h 268"/>
                <a:gd name="T52" fmla="*/ 340074 w 191"/>
                <a:gd name="T53" fmla="*/ 1656893 h 268"/>
                <a:gd name="T54" fmla="*/ 352907 w 191"/>
                <a:gd name="T55" fmla="*/ 1695426 h 268"/>
                <a:gd name="T56" fmla="*/ 365740 w 191"/>
                <a:gd name="T57" fmla="*/ 1733958 h 268"/>
                <a:gd name="T58" fmla="*/ 378573 w 191"/>
                <a:gd name="T59" fmla="*/ 1764784 h 268"/>
                <a:gd name="T60" fmla="*/ 391406 w 191"/>
                <a:gd name="T61" fmla="*/ 1795610 h 268"/>
                <a:gd name="T62" fmla="*/ 404239 w 191"/>
                <a:gd name="T63" fmla="*/ 1826436 h 268"/>
                <a:gd name="T64" fmla="*/ 417072 w 191"/>
                <a:gd name="T65" fmla="*/ 1857262 h 268"/>
                <a:gd name="T66" fmla="*/ 429905 w 191"/>
                <a:gd name="T67" fmla="*/ 1880381 h 268"/>
                <a:gd name="T68" fmla="*/ 442738 w 191"/>
                <a:gd name="T69" fmla="*/ 1911207 h 268"/>
                <a:gd name="T70" fmla="*/ 455571 w 191"/>
                <a:gd name="T71" fmla="*/ 1934326 h 268"/>
                <a:gd name="T72" fmla="*/ 468404 w 191"/>
                <a:gd name="T73" fmla="*/ 1949739 h 268"/>
                <a:gd name="T74" fmla="*/ 481237 w 191"/>
                <a:gd name="T75" fmla="*/ 1972859 h 268"/>
                <a:gd name="T76" fmla="*/ 494070 w 191"/>
                <a:gd name="T77" fmla="*/ 1988272 h 268"/>
                <a:gd name="T78" fmla="*/ 506903 w 191"/>
                <a:gd name="T79" fmla="*/ 2003685 h 268"/>
                <a:gd name="T80" fmla="*/ 519736 w 191"/>
                <a:gd name="T81" fmla="*/ 2019098 h 268"/>
                <a:gd name="T82" fmla="*/ 532569 w 191"/>
                <a:gd name="T83" fmla="*/ 2034511 h 268"/>
                <a:gd name="T84" fmla="*/ 545402 w 191"/>
                <a:gd name="T85" fmla="*/ 2042218 h 268"/>
                <a:gd name="T86" fmla="*/ 558235 w 191"/>
                <a:gd name="T87" fmla="*/ 2049924 h 268"/>
                <a:gd name="T88" fmla="*/ 571068 w 191"/>
                <a:gd name="T89" fmla="*/ 2057631 h 268"/>
                <a:gd name="T90" fmla="*/ 583901 w 191"/>
                <a:gd name="T91" fmla="*/ 2057631 h 268"/>
                <a:gd name="T92" fmla="*/ 596734 w 191"/>
                <a:gd name="T93" fmla="*/ 2065337 h 268"/>
                <a:gd name="T94" fmla="*/ 609567 w 191"/>
                <a:gd name="T95" fmla="*/ 2065337 h 268"/>
                <a:gd name="T96" fmla="*/ 612775 w 191"/>
                <a:gd name="T97" fmla="*/ 2065337 h 26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91"/>
                <a:gd name="T148" fmla="*/ 0 h 268"/>
                <a:gd name="T149" fmla="*/ 191 w 191"/>
                <a:gd name="T150" fmla="*/ 268 h 268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91" h="268">
                  <a:moveTo>
                    <a:pt x="0" y="0"/>
                  </a:moveTo>
                  <a:lnTo>
                    <a:pt x="2" y="6"/>
                  </a:lnTo>
                  <a:lnTo>
                    <a:pt x="4" y="11"/>
                  </a:lnTo>
                  <a:lnTo>
                    <a:pt x="6" y="17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2" y="33"/>
                  </a:lnTo>
                  <a:lnTo>
                    <a:pt x="14" y="38"/>
                  </a:lnTo>
                  <a:lnTo>
                    <a:pt x="16" y="43"/>
                  </a:lnTo>
                  <a:lnTo>
                    <a:pt x="18" y="48"/>
                  </a:lnTo>
                  <a:lnTo>
                    <a:pt x="20" y="53"/>
                  </a:lnTo>
                  <a:lnTo>
                    <a:pt x="22" y="58"/>
                  </a:lnTo>
                  <a:lnTo>
                    <a:pt x="24" y="63"/>
                  </a:lnTo>
                  <a:lnTo>
                    <a:pt x="26" y="68"/>
                  </a:lnTo>
                  <a:lnTo>
                    <a:pt x="28" y="73"/>
                  </a:lnTo>
                  <a:lnTo>
                    <a:pt x="30" y="78"/>
                  </a:lnTo>
                  <a:lnTo>
                    <a:pt x="32" y="83"/>
                  </a:lnTo>
                  <a:lnTo>
                    <a:pt x="34" y="87"/>
                  </a:lnTo>
                  <a:lnTo>
                    <a:pt x="36" y="92"/>
                  </a:lnTo>
                  <a:lnTo>
                    <a:pt x="38" y="96"/>
                  </a:lnTo>
                  <a:lnTo>
                    <a:pt x="40" y="101"/>
                  </a:lnTo>
                  <a:lnTo>
                    <a:pt x="42" y="105"/>
                  </a:lnTo>
                  <a:lnTo>
                    <a:pt x="44" y="110"/>
                  </a:lnTo>
                  <a:lnTo>
                    <a:pt x="46" y="114"/>
                  </a:lnTo>
                  <a:lnTo>
                    <a:pt x="48" y="118"/>
                  </a:lnTo>
                  <a:lnTo>
                    <a:pt x="50" y="122"/>
                  </a:lnTo>
                  <a:lnTo>
                    <a:pt x="52" y="126"/>
                  </a:lnTo>
                  <a:lnTo>
                    <a:pt x="54" y="130"/>
                  </a:lnTo>
                  <a:lnTo>
                    <a:pt x="56" y="134"/>
                  </a:lnTo>
                  <a:lnTo>
                    <a:pt x="58" y="138"/>
                  </a:lnTo>
                  <a:lnTo>
                    <a:pt x="60" y="142"/>
                  </a:lnTo>
                  <a:lnTo>
                    <a:pt x="62" y="146"/>
                  </a:lnTo>
                  <a:lnTo>
                    <a:pt x="64" y="150"/>
                  </a:lnTo>
                  <a:lnTo>
                    <a:pt x="66" y="154"/>
                  </a:lnTo>
                  <a:lnTo>
                    <a:pt x="68" y="157"/>
                  </a:lnTo>
                  <a:lnTo>
                    <a:pt x="70" y="161"/>
                  </a:lnTo>
                  <a:lnTo>
                    <a:pt x="72" y="164"/>
                  </a:lnTo>
                  <a:lnTo>
                    <a:pt x="74" y="168"/>
                  </a:lnTo>
                  <a:lnTo>
                    <a:pt x="76" y="171"/>
                  </a:lnTo>
                  <a:lnTo>
                    <a:pt x="78" y="175"/>
                  </a:lnTo>
                  <a:lnTo>
                    <a:pt x="80" y="178"/>
                  </a:lnTo>
                  <a:lnTo>
                    <a:pt x="82" y="181"/>
                  </a:lnTo>
                  <a:lnTo>
                    <a:pt x="84" y="184"/>
                  </a:lnTo>
                  <a:lnTo>
                    <a:pt x="86" y="187"/>
                  </a:lnTo>
                  <a:lnTo>
                    <a:pt x="88" y="190"/>
                  </a:lnTo>
                  <a:lnTo>
                    <a:pt x="90" y="193"/>
                  </a:lnTo>
                  <a:lnTo>
                    <a:pt x="92" y="196"/>
                  </a:lnTo>
                  <a:lnTo>
                    <a:pt x="94" y="199"/>
                  </a:lnTo>
                  <a:lnTo>
                    <a:pt x="96" y="202"/>
                  </a:lnTo>
                  <a:lnTo>
                    <a:pt x="98" y="205"/>
                  </a:lnTo>
                  <a:lnTo>
                    <a:pt x="100" y="208"/>
                  </a:lnTo>
                  <a:lnTo>
                    <a:pt x="102" y="210"/>
                  </a:lnTo>
                  <a:lnTo>
                    <a:pt x="104" y="213"/>
                  </a:lnTo>
                  <a:lnTo>
                    <a:pt x="106" y="215"/>
                  </a:lnTo>
                  <a:lnTo>
                    <a:pt x="108" y="218"/>
                  </a:lnTo>
                  <a:lnTo>
                    <a:pt x="110" y="220"/>
                  </a:lnTo>
                  <a:lnTo>
                    <a:pt x="112" y="222"/>
                  </a:lnTo>
                  <a:lnTo>
                    <a:pt x="114" y="225"/>
                  </a:lnTo>
                  <a:lnTo>
                    <a:pt x="116" y="227"/>
                  </a:lnTo>
                  <a:lnTo>
                    <a:pt x="118" y="229"/>
                  </a:lnTo>
                  <a:lnTo>
                    <a:pt x="120" y="231"/>
                  </a:lnTo>
                  <a:lnTo>
                    <a:pt x="122" y="233"/>
                  </a:lnTo>
                  <a:lnTo>
                    <a:pt x="124" y="235"/>
                  </a:lnTo>
                  <a:lnTo>
                    <a:pt x="126" y="237"/>
                  </a:lnTo>
                  <a:lnTo>
                    <a:pt x="128" y="239"/>
                  </a:lnTo>
                  <a:lnTo>
                    <a:pt x="130" y="241"/>
                  </a:lnTo>
                  <a:lnTo>
                    <a:pt x="132" y="243"/>
                  </a:lnTo>
                  <a:lnTo>
                    <a:pt x="134" y="244"/>
                  </a:lnTo>
                  <a:lnTo>
                    <a:pt x="136" y="246"/>
                  </a:lnTo>
                  <a:lnTo>
                    <a:pt x="138" y="248"/>
                  </a:lnTo>
                  <a:lnTo>
                    <a:pt x="140" y="249"/>
                  </a:lnTo>
                  <a:lnTo>
                    <a:pt x="142" y="251"/>
                  </a:lnTo>
                  <a:lnTo>
                    <a:pt x="144" y="252"/>
                  </a:lnTo>
                  <a:lnTo>
                    <a:pt x="146" y="253"/>
                  </a:lnTo>
                  <a:lnTo>
                    <a:pt x="148" y="255"/>
                  </a:lnTo>
                  <a:lnTo>
                    <a:pt x="150" y="256"/>
                  </a:lnTo>
                  <a:lnTo>
                    <a:pt x="152" y="257"/>
                  </a:lnTo>
                  <a:lnTo>
                    <a:pt x="154" y="258"/>
                  </a:lnTo>
                  <a:lnTo>
                    <a:pt x="156" y="259"/>
                  </a:lnTo>
                  <a:lnTo>
                    <a:pt x="158" y="260"/>
                  </a:lnTo>
                  <a:lnTo>
                    <a:pt x="160" y="261"/>
                  </a:lnTo>
                  <a:lnTo>
                    <a:pt x="162" y="262"/>
                  </a:lnTo>
                  <a:lnTo>
                    <a:pt x="164" y="263"/>
                  </a:lnTo>
                  <a:lnTo>
                    <a:pt x="166" y="264"/>
                  </a:lnTo>
                  <a:lnTo>
                    <a:pt x="168" y="264"/>
                  </a:lnTo>
                  <a:lnTo>
                    <a:pt x="170" y="265"/>
                  </a:lnTo>
                  <a:lnTo>
                    <a:pt x="172" y="265"/>
                  </a:lnTo>
                  <a:lnTo>
                    <a:pt x="174" y="266"/>
                  </a:lnTo>
                  <a:lnTo>
                    <a:pt x="176" y="266"/>
                  </a:lnTo>
                  <a:lnTo>
                    <a:pt x="178" y="267"/>
                  </a:lnTo>
                  <a:lnTo>
                    <a:pt x="180" y="267"/>
                  </a:lnTo>
                  <a:lnTo>
                    <a:pt x="182" y="267"/>
                  </a:lnTo>
                  <a:lnTo>
                    <a:pt x="184" y="268"/>
                  </a:lnTo>
                  <a:lnTo>
                    <a:pt x="186" y="268"/>
                  </a:lnTo>
                  <a:lnTo>
                    <a:pt x="188" y="268"/>
                  </a:lnTo>
                  <a:lnTo>
                    <a:pt x="190" y="268"/>
                  </a:lnTo>
                  <a:lnTo>
                    <a:pt x="191" y="268"/>
                  </a:lnTo>
                </a:path>
              </a:pathLst>
            </a:custGeom>
            <a:noFill/>
            <a:ln w="3683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73"/>
            <p:cNvSpPr>
              <a:spLocks/>
            </p:cNvSpPr>
            <p:nvPr/>
          </p:nvSpPr>
          <p:spPr bwMode="auto">
            <a:xfrm>
              <a:off x="1096248" y="2805505"/>
              <a:ext cx="53298" cy="240089"/>
            </a:xfrm>
            <a:custGeom>
              <a:avLst/>
              <a:gdLst>
                <a:gd name="T0" fmla="*/ 55562 w 12"/>
                <a:gd name="T1" fmla="*/ 293687 h 35"/>
                <a:gd name="T2" fmla="*/ 46302 w 12"/>
                <a:gd name="T3" fmla="*/ 251732 h 35"/>
                <a:gd name="T4" fmla="*/ 37041 w 12"/>
                <a:gd name="T5" fmla="*/ 201385 h 35"/>
                <a:gd name="T6" fmla="*/ 27781 w 12"/>
                <a:gd name="T7" fmla="*/ 151039 h 35"/>
                <a:gd name="T8" fmla="*/ 18521 w 12"/>
                <a:gd name="T9" fmla="*/ 100693 h 35"/>
                <a:gd name="T10" fmla="*/ 9260 w 12"/>
                <a:gd name="T11" fmla="*/ 50346 h 35"/>
                <a:gd name="T12" fmla="*/ 0 w 12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35"/>
                <a:gd name="T23" fmla="*/ 12 w 12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35">
                  <a:moveTo>
                    <a:pt x="12" y="35"/>
                  </a:moveTo>
                  <a:lnTo>
                    <a:pt x="10" y="30"/>
                  </a:lnTo>
                  <a:lnTo>
                    <a:pt x="8" y="24"/>
                  </a:lnTo>
                  <a:lnTo>
                    <a:pt x="6" y="18"/>
                  </a:lnTo>
                  <a:lnTo>
                    <a:pt x="4" y="12"/>
                  </a:lnTo>
                  <a:lnTo>
                    <a:pt x="2" y="6"/>
                  </a:lnTo>
                  <a:lnTo>
                    <a:pt x="0" y="0"/>
                  </a:lnTo>
                </a:path>
              </a:pathLst>
            </a:custGeom>
            <a:noFill/>
            <a:ln w="3683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3" name="Line 176"/>
          <p:cNvSpPr>
            <a:spLocks noChangeShapeType="1"/>
          </p:cNvSpPr>
          <p:nvPr/>
        </p:nvSpPr>
        <p:spPr bwMode="auto">
          <a:xfrm flipH="1">
            <a:off x="551793" y="2805505"/>
            <a:ext cx="3972910" cy="3919883"/>
          </a:xfrm>
          <a:prstGeom prst="line">
            <a:avLst/>
          </a:prstGeom>
          <a:noFill/>
          <a:ln w="28575">
            <a:solidFill>
              <a:srgbClr val="00B05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75" name="Line 186"/>
          <p:cNvSpPr>
            <a:spLocks noChangeShapeType="1"/>
          </p:cNvSpPr>
          <p:nvPr/>
        </p:nvSpPr>
        <p:spPr bwMode="auto">
          <a:xfrm>
            <a:off x="3573981" y="2802234"/>
            <a:ext cx="0" cy="3929642"/>
          </a:xfrm>
          <a:prstGeom prst="line">
            <a:avLst/>
          </a:prstGeom>
          <a:noFill/>
          <a:ln w="28575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78" name="Line 174"/>
          <p:cNvSpPr>
            <a:spLocks noChangeShapeType="1"/>
          </p:cNvSpPr>
          <p:nvPr/>
        </p:nvSpPr>
        <p:spPr bwMode="auto">
          <a:xfrm>
            <a:off x="1766123" y="2779000"/>
            <a:ext cx="0" cy="3865917"/>
          </a:xfrm>
          <a:prstGeom prst="line">
            <a:avLst/>
          </a:prstGeom>
          <a:noFill/>
          <a:ln w="3175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179" name="Object 1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0319688"/>
              </p:ext>
            </p:extLst>
          </p:nvPr>
        </p:nvGraphicFramePr>
        <p:xfrm>
          <a:off x="1391255" y="2570258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6" imgW="812447" imgH="304668" progId="Equation.DSMT4">
                  <p:embed/>
                </p:oleObj>
              </mc:Choice>
              <mc:Fallback>
                <p:oleObj name="Equation" r:id="rId6" imgW="812447" imgH="304668" progId="Equation.DSMT4">
                  <p:embed/>
                  <p:pic>
                    <p:nvPicPr>
                      <p:cNvPr id="179" name="Object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1255" y="2570258"/>
                        <a:ext cx="8128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" name="Line 175"/>
          <p:cNvSpPr>
            <a:spLocks noChangeShapeType="1"/>
          </p:cNvSpPr>
          <p:nvPr/>
        </p:nvSpPr>
        <p:spPr bwMode="auto">
          <a:xfrm flipH="1">
            <a:off x="215450" y="5469904"/>
            <a:ext cx="4470400" cy="0"/>
          </a:xfrm>
          <a:prstGeom prst="line">
            <a:avLst/>
          </a:prstGeom>
          <a:noFill/>
          <a:ln w="31750">
            <a:solidFill>
              <a:srgbClr val="0000FF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181" name="Object 1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455263"/>
              </p:ext>
            </p:extLst>
          </p:nvPr>
        </p:nvGraphicFramePr>
        <p:xfrm>
          <a:off x="4763638" y="5346079"/>
          <a:ext cx="838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8" imgW="837836" imgH="304668" progId="Equation.DSMT4">
                  <p:embed/>
                </p:oleObj>
              </mc:Choice>
              <mc:Fallback>
                <p:oleObj name="Equation" r:id="rId8" imgW="837836" imgH="304668" progId="Equation.DSMT4">
                  <p:embed/>
                  <p:pic>
                    <p:nvPicPr>
                      <p:cNvPr id="181" name="Object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3638" y="5346079"/>
                        <a:ext cx="8382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2" name="Text Box 192"/>
          <p:cNvSpPr txBox="1">
            <a:spLocks noChangeArrowheads="1"/>
          </p:cNvSpPr>
          <p:nvPr/>
        </p:nvSpPr>
        <p:spPr bwMode="auto">
          <a:xfrm>
            <a:off x="4850794" y="2680118"/>
            <a:ext cx="4151312" cy="80021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300" dirty="0">
                <a:solidFill>
                  <a:srgbClr val="FF0000"/>
                </a:solidFill>
                <a:latin typeface="+mj-lt"/>
              </a:rPr>
              <a:t>The inverse of the right side </a:t>
            </a:r>
            <a:br>
              <a:rPr lang="en-CA" sz="2300" dirty="0">
                <a:solidFill>
                  <a:srgbClr val="FF0000"/>
                </a:solidFill>
                <a:latin typeface="+mj-lt"/>
              </a:rPr>
            </a:br>
            <a:r>
              <a:rPr lang="en-CA" sz="2300" dirty="0">
                <a:solidFill>
                  <a:srgbClr val="FF0000"/>
                </a:solidFill>
                <a:latin typeface="+mj-lt"/>
              </a:rPr>
              <a:t>is on top</a:t>
            </a:r>
          </a:p>
        </p:txBody>
      </p:sp>
      <p:sp>
        <p:nvSpPr>
          <p:cNvPr id="183" name="Text Box 192"/>
          <p:cNvSpPr txBox="1">
            <a:spLocks noChangeArrowheads="1"/>
          </p:cNvSpPr>
          <p:nvPr/>
        </p:nvSpPr>
        <p:spPr bwMode="auto">
          <a:xfrm>
            <a:off x="4892832" y="3431626"/>
            <a:ext cx="4151312" cy="80021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300" dirty="0">
                <a:solidFill>
                  <a:srgbClr val="FF0000"/>
                </a:solidFill>
                <a:latin typeface="+mj-lt"/>
              </a:rPr>
              <a:t>The inverse of the left side </a:t>
            </a:r>
            <a:br>
              <a:rPr lang="en-CA" sz="2300" dirty="0">
                <a:solidFill>
                  <a:srgbClr val="FF0000"/>
                </a:solidFill>
                <a:latin typeface="+mj-lt"/>
              </a:rPr>
            </a:br>
            <a:r>
              <a:rPr lang="en-CA" sz="2300" dirty="0">
                <a:solidFill>
                  <a:srgbClr val="FF0000"/>
                </a:solidFill>
                <a:latin typeface="+mj-lt"/>
              </a:rPr>
              <a:t>is on bottom</a:t>
            </a:r>
          </a:p>
        </p:txBody>
      </p:sp>
      <p:sp>
        <p:nvSpPr>
          <p:cNvPr id="184" name="Text Box 192"/>
          <p:cNvSpPr txBox="1">
            <a:spLocks noChangeArrowheads="1"/>
          </p:cNvSpPr>
          <p:nvPr/>
        </p:nvSpPr>
        <p:spPr bwMode="auto">
          <a:xfrm>
            <a:off x="4892832" y="4308947"/>
            <a:ext cx="4151312" cy="80021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300" dirty="0">
                <a:solidFill>
                  <a:srgbClr val="FF0000"/>
                </a:solidFill>
                <a:latin typeface="+mj-lt"/>
              </a:rPr>
              <a:t>Each graph is split along the axis of symmetry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0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637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3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5" presetClass="emph" presetSubtype="0" repeatCount="3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animBg="1"/>
      <p:bldP spid="167" grpId="1" animBg="1"/>
      <p:bldP spid="168" grpId="0" animBg="1"/>
      <p:bldP spid="168" grpId="1" animBg="1"/>
      <p:bldP spid="170" grpId="0" animBg="1"/>
      <p:bldP spid="173" grpId="0" animBg="1"/>
      <p:bldP spid="175" grpId="0" animBg="1"/>
      <p:bldP spid="175" grpId="1" animBg="1"/>
      <p:bldP spid="180" grpId="0" animBg="1"/>
      <p:bldP spid="182" grpId="0" animBg="1"/>
      <p:bldP spid="183" grpId="0" animBg="1"/>
      <p:bldP spid="18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Rectangle 2"/>
          <p:cNvSpPr>
            <a:spLocks noGrp="1" noChangeArrowheads="1"/>
          </p:cNvSpPr>
          <p:nvPr>
            <p:ph type="title"/>
          </p:nvPr>
        </p:nvSpPr>
        <p:spPr>
          <a:xfrm>
            <a:off x="141888" y="53914"/>
            <a:ext cx="8954814" cy="671293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/>
              <a:t>Find the inverse of the following function: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160364"/>
              </p:ext>
            </p:extLst>
          </p:nvPr>
        </p:nvGraphicFramePr>
        <p:xfrm>
          <a:off x="251973" y="662204"/>
          <a:ext cx="2495550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1218671" imgH="304668" progId="Equation.DSMT4">
                  <p:embed/>
                </p:oleObj>
              </mc:Choice>
              <mc:Fallback>
                <p:oleObj name="Equation" r:id="rId4" imgW="1218671" imgH="304668" progId="Equation.DSMT4">
                  <p:embed/>
                  <p:pic>
                    <p:nvPicPr>
                      <p:cNvPr id="921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973" y="662204"/>
                        <a:ext cx="2495550" cy="62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4179888" y="1431980"/>
            <a:ext cx="33974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Switch “x” and “y”</a:t>
            </a:r>
          </a:p>
        </p:txBody>
      </p:sp>
      <p:graphicFrame>
        <p:nvGraphicFramePr>
          <p:cNvPr id="4506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8973079"/>
              </p:ext>
            </p:extLst>
          </p:nvPr>
        </p:nvGraphicFramePr>
        <p:xfrm>
          <a:off x="1300169" y="1345461"/>
          <a:ext cx="2476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2476500" imgH="596900" progId="Equation.DSMT4">
                  <p:embed/>
                </p:oleObj>
              </mc:Choice>
              <mc:Fallback>
                <p:oleObj name="Equation" r:id="rId6" imgW="2476500" imgH="596900" progId="Equation.DSMT4">
                  <p:embed/>
                  <p:pic>
                    <p:nvPicPr>
                      <p:cNvPr id="450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9" y="1345461"/>
                        <a:ext cx="24765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4235505" y="2050256"/>
            <a:ext cx="15811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Isolate “y”</a:t>
            </a:r>
          </a:p>
        </p:txBody>
      </p:sp>
      <p:graphicFrame>
        <p:nvGraphicFramePr>
          <p:cNvPr id="4506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018705"/>
              </p:ext>
            </p:extLst>
          </p:nvPr>
        </p:nvGraphicFramePr>
        <p:xfrm>
          <a:off x="846363" y="1965325"/>
          <a:ext cx="2438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2438400" imgH="596900" progId="Equation.DSMT4">
                  <p:embed/>
                </p:oleObj>
              </mc:Choice>
              <mc:Fallback>
                <p:oleObj name="Equation" r:id="rId8" imgW="2438400" imgH="596900" progId="Equation.DSMT4">
                  <p:embed/>
                  <p:pic>
                    <p:nvPicPr>
                      <p:cNvPr id="4506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363" y="1965325"/>
                        <a:ext cx="24384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3790221"/>
              </p:ext>
            </p:extLst>
          </p:nvPr>
        </p:nvGraphicFramePr>
        <p:xfrm>
          <a:off x="429232" y="3744804"/>
          <a:ext cx="23622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2362200" imgH="1003300" progId="Equation.DSMT4">
                  <p:embed/>
                </p:oleObj>
              </mc:Choice>
              <mc:Fallback>
                <p:oleObj name="Equation" r:id="rId10" imgW="2362200" imgH="1003300" progId="Equation.DSMT4">
                  <p:embed/>
                  <p:pic>
                    <p:nvPicPr>
                      <p:cNvPr id="450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32" y="3744804"/>
                        <a:ext cx="23622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971524"/>
              </p:ext>
            </p:extLst>
          </p:nvPr>
        </p:nvGraphicFramePr>
        <p:xfrm>
          <a:off x="157653" y="4781660"/>
          <a:ext cx="21463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2146300" imgH="1003300" progId="Equation.DSMT4">
                  <p:embed/>
                </p:oleObj>
              </mc:Choice>
              <mc:Fallback>
                <p:oleObj name="Equation" r:id="rId12" imgW="2146300" imgH="1003300" progId="Equation.DSMT4">
                  <p:embed/>
                  <p:pic>
                    <p:nvPicPr>
                      <p:cNvPr id="4507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53" y="4781660"/>
                        <a:ext cx="21463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3964362" y="2644830"/>
            <a:ext cx="476972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When you square root a value, you get both a positive and negative answer</a:t>
            </a:r>
          </a:p>
        </p:txBody>
      </p:sp>
      <p:graphicFrame>
        <p:nvGraphicFramePr>
          <p:cNvPr id="4507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228614"/>
              </p:ext>
            </p:extLst>
          </p:nvPr>
        </p:nvGraphicFramePr>
        <p:xfrm>
          <a:off x="752427" y="2690813"/>
          <a:ext cx="22606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2260600" imgH="889000" progId="Equation.DSMT4">
                  <p:embed/>
                </p:oleObj>
              </mc:Choice>
              <mc:Fallback>
                <p:oleObj name="Equation" r:id="rId14" imgW="2260600" imgH="889000" progId="Equation.DSMT4">
                  <p:embed/>
                  <p:pic>
                    <p:nvPicPr>
                      <p:cNvPr id="4507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27" y="2690813"/>
                        <a:ext cx="22606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7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103538"/>
              </p:ext>
            </p:extLst>
          </p:nvPr>
        </p:nvGraphicFramePr>
        <p:xfrm>
          <a:off x="186176" y="5716369"/>
          <a:ext cx="29845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2984500" imgH="1003300" progId="Equation.DSMT4">
                  <p:embed/>
                </p:oleObj>
              </mc:Choice>
              <mc:Fallback>
                <p:oleObj name="Equation" r:id="rId16" imgW="2984500" imgH="1003300" progId="Equation.DSMT4">
                  <p:embed/>
                  <p:pic>
                    <p:nvPicPr>
                      <p:cNvPr id="4507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176" y="5716369"/>
                        <a:ext cx="29845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33324"/>
              </p:ext>
            </p:extLst>
          </p:nvPr>
        </p:nvGraphicFramePr>
        <p:xfrm>
          <a:off x="3964362" y="3752826"/>
          <a:ext cx="2108500" cy="708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2984500" imgH="1003300" progId="Equation.DSMT4">
                  <p:embed/>
                </p:oleObj>
              </mc:Choice>
              <mc:Fallback>
                <p:oleObj name="Equation" r:id="rId18" imgW="2984500" imgH="1003300" progId="Equation.DSMT4">
                  <p:embed/>
                  <p:pic>
                    <p:nvPicPr>
                      <p:cNvPr id="17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4362" y="3752826"/>
                        <a:ext cx="2108500" cy="7088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3885531" y="3795500"/>
            <a:ext cx="476972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                             represents the </a:t>
            </a:r>
            <a:br>
              <a:rPr lang="en-CA" sz="2200" dirty="0">
                <a:solidFill>
                  <a:srgbClr val="FF0000"/>
                </a:solidFill>
                <a:latin typeface="+mj-lt"/>
              </a:rPr>
            </a:br>
            <a:br>
              <a:rPr lang="en-CA" sz="2200" dirty="0">
                <a:solidFill>
                  <a:srgbClr val="FF0000"/>
                </a:solidFill>
                <a:latin typeface="+mj-lt"/>
              </a:rPr>
            </a:br>
            <a:r>
              <a:rPr lang="en-CA" sz="2200" dirty="0">
                <a:solidFill>
                  <a:srgbClr val="FF0000"/>
                </a:solidFill>
                <a:latin typeface="+mj-lt"/>
              </a:rPr>
              <a:t>top of the inverse function</a:t>
            </a:r>
          </a:p>
        </p:txBody>
      </p:sp>
      <p:graphicFrame>
        <p:nvGraphicFramePr>
          <p:cNvPr id="2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851580"/>
              </p:ext>
            </p:extLst>
          </p:nvPr>
        </p:nvGraphicFramePr>
        <p:xfrm>
          <a:off x="4041775" y="5132388"/>
          <a:ext cx="2100263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2971800" imgH="1003300" progId="Equation.DSMT4">
                  <p:embed/>
                </p:oleObj>
              </mc:Choice>
              <mc:Fallback>
                <p:oleObj name="Equation" r:id="rId20" imgW="2971800" imgH="1003300" progId="Equation.DSMT4">
                  <p:embed/>
                  <p:pic>
                    <p:nvPicPr>
                      <p:cNvPr id="2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1775" y="5132388"/>
                        <a:ext cx="2100263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3927569" y="5224905"/>
            <a:ext cx="476972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                             represents the </a:t>
            </a:r>
            <a:br>
              <a:rPr lang="en-CA" sz="2200" dirty="0">
                <a:solidFill>
                  <a:srgbClr val="FF0000"/>
                </a:solidFill>
                <a:latin typeface="+mj-lt"/>
              </a:rPr>
            </a:br>
            <a:br>
              <a:rPr lang="en-CA" sz="2200" dirty="0">
                <a:solidFill>
                  <a:srgbClr val="FF0000"/>
                </a:solidFill>
                <a:latin typeface="+mj-lt"/>
              </a:rPr>
            </a:br>
            <a:r>
              <a:rPr lang="en-CA" sz="2200" dirty="0">
                <a:solidFill>
                  <a:srgbClr val="FF0000"/>
                </a:solidFill>
                <a:latin typeface="+mj-lt"/>
              </a:rPr>
              <a:t>bottom of the inverse function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2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625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3" grpId="0"/>
      <p:bldP spid="45067" grpId="0"/>
      <p:bldP spid="45071" grpId="0"/>
      <p:bldP spid="19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Rectangle 2"/>
          <p:cNvSpPr>
            <a:spLocks noGrp="1" noChangeArrowheads="1"/>
          </p:cNvSpPr>
          <p:nvPr>
            <p:ph type="title"/>
          </p:nvPr>
        </p:nvSpPr>
        <p:spPr>
          <a:xfrm>
            <a:off x="157656" y="159900"/>
            <a:ext cx="8690030" cy="644141"/>
          </a:xfrm>
        </p:spPr>
        <p:txBody>
          <a:bodyPr/>
          <a:lstStyle/>
          <a:p>
            <a:pPr eaLnBrk="1" hangingPunct="1"/>
            <a:r>
              <a:rPr lang="en-CA" dirty="0"/>
              <a:t>Domain &amp; Range of the Inverse function: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6124" y="835573"/>
            <a:ext cx="8800389" cy="241212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CA" sz="2600" dirty="0"/>
              <a:t>Since we switch the x and y variables for the inverse, the domain of </a:t>
            </a:r>
            <a:r>
              <a:rPr lang="en-CA" sz="2600" i="1" dirty="0"/>
              <a:t>f(x)</a:t>
            </a:r>
            <a:r>
              <a:rPr lang="en-CA" sz="2600" dirty="0"/>
              <a:t> becomes the range of the inverse</a:t>
            </a:r>
          </a:p>
          <a:p>
            <a:pPr eaLnBrk="1" hangingPunct="1">
              <a:lnSpc>
                <a:spcPct val="90000"/>
              </a:lnSpc>
            </a:pPr>
            <a:r>
              <a:rPr lang="en-CA" sz="2600" dirty="0"/>
              <a:t>Make sure you know which side of the domain that you are taking the inverse of</a:t>
            </a:r>
          </a:p>
          <a:p>
            <a:pPr>
              <a:lnSpc>
                <a:spcPct val="90000"/>
              </a:lnSpc>
            </a:pPr>
            <a:r>
              <a:rPr lang="en-CA" sz="2600" dirty="0"/>
              <a:t>Likewise, the range of </a:t>
            </a:r>
            <a:r>
              <a:rPr lang="en-CA" sz="2600" i="1" dirty="0"/>
              <a:t>f(x) </a:t>
            </a:r>
            <a:r>
              <a:rPr lang="en-CA" sz="2600" dirty="0"/>
              <a:t>becomes the domain of the inverse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38360"/>
              </p:ext>
            </p:extLst>
          </p:nvPr>
        </p:nvGraphicFramePr>
        <p:xfrm>
          <a:off x="1697805" y="3317786"/>
          <a:ext cx="14224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1422400" imgH="520700" progId="Equation.DSMT4">
                  <p:embed/>
                </p:oleObj>
              </mc:Choice>
              <mc:Fallback>
                <p:oleObj name="Equation" r:id="rId4" imgW="1422400" imgH="520700" progId="Equation.DSMT4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805" y="3317786"/>
                        <a:ext cx="1422400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4952473"/>
              </p:ext>
            </p:extLst>
          </p:nvPr>
        </p:nvGraphicFramePr>
        <p:xfrm>
          <a:off x="6171380" y="3281274"/>
          <a:ext cx="1701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1701800" imgH="533400" progId="Equation.DSMT4">
                  <p:embed/>
                </p:oleObj>
              </mc:Choice>
              <mc:Fallback>
                <p:oleObj name="Equation" r:id="rId6" imgW="1701800" imgH="533400" progId="Equation.DSMT4">
                  <p:embed/>
                  <p:pic>
                    <p:nvPicPr>
                      <p:cNvPr id="256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1380" y="3281274"/>
                        <a:ext cx="17018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917451"/>
              </p:ext>
            </p:extLst>
          </p:nvPr>
        </p:nvGraphicFramePr>
        <p:xfrm>
          <a:off x="237305" y="3932149"/>
          <a:ext cx="1235075" cy="185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1409700" imgH="2120900" progId="Equation.DSMT4">
                  <p:embed/>
                </p:oleObj>
              </mc:Choice>
              <mc:Fallback>
                <p:oleObj name="Equation" r:id="rId8" imgW="1409700" imgH="2120900" progId="Equation.DSMT4">
                  <p:embed/>
                  <p:pic>
                    <p:nvPicPr>
                      <p:cNvPr id="256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305" y="3932149"/>
                        <a:ext cx="1235075" cy="185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686907"/>
              </p:ext>
            </p:extLst>
          </p:nvPr>
        </p:nvGraphicFramePr>
        <p:xfrm>
          <a:off x="1745430" y="3882936"/>
          <a:ext cx="2443162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2806700" imgH="520700" progId="Equation.DSMT4">
                  <p:embed/>
                </p:oleObj>
              </mc:Choice>
              <mc:Fallback>
                <p:oleObj name="Equation" r:id="rId10" imgW="2806700" imgH="520700" progId="Equation.DSMT4">
                  <p:embed/>
                  <p:pic>
                    <p:nvPicPr>
                      <p:cNvPr id="256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5430" y="3882936"/>
                        <a:ext cx="2443162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506882"/>
              </p:ext>
            </p:extLst>
          </p:nvPr>
        </p:nvGraphicFramePr>
        <p:xfrm>
          <a:off x="1729555" y="4368711"/>
          <a:ext cx="22526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2514600" imgH="520700" progId="Equation.DSMT4">
                  <p:embed/>
                </p:oleObj>
              </mc:Choice>
              <mc:Fallback>
                <p:oleObj name="Equation" r:id="rId12" imgW="2514600" imgH="520700" progId="Equation.DSMT4">
                  <p:embed/>
                  <p:pic>
                    <p:nvPicPr>
                      <p:cNvPr id="256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9555" y="4368711"/>
                        <a:ext cx="2252662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0526080"/>
              </p:ext>
            </p:extLst>
          </p:nvPr>
        </p:nvGraphicFramePr>
        <p:xfrm>
          <a:off x="1758130" y="4854486"/>
          <a:ext cx="24384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2743200" imgH="520700" progId="Equation.DSMT4">
                  <p:embed/>
                </p:oleObj>
              </mc:Choice>
              <mc:Fallback>
                <p:oleObj name="Equation" r:id="rId14" imgW="2743200" imgH="520700" progId="Equation.DSMT4">
                  <p:embed/>
                  <p:pic>
                    <p:nvPicPr>
                      <p:cNvPr id="256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130" y="4854486"/>
                        <a:ext cx="24384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451396"/>
              </p:ext>
            </p:extLst>
          </p:nvPr>
        </p:nvGraphicFramePr>
        <p:xfrm>
          <a:off x="1699392" y="5376774"/>
          <a:ext cx="2967038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3213100" imgH="520700" progId="Equation.DSMT4">
                  <p:embed/>
                </p:oleObj>
              </mc:Choice>
              <mc:Fallback>
                <p:oleObj name="Equation" r:id="rId16" imgW="3213100" imgH="520700" progId="Equation.DSMT4">
                  <p:embed/>
                  <p:pic>
                    <p:nvPicPr>
                      <p:cNvPr id="256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9392" y="5376774"/>
                        <a:ext cx="2967038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4577530" y="4119474"/>
            <a:ext cx="668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4579117" y="4606836"/>
            <a:ext cx="668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4594992" y="5051336"/>
            <a:ext cx="668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4739455" y="5595849"/>
            <a:ext cx="6683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2561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118897"/>
              </p:ext>
            </p:extLst>
          </p:nvPr>
        </p:nvGraphicFramePr>
        <p:xfrm>
          <a:off x="5747517" y="3873411"/>
          <a:ext cx="2171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2171700" imgH="482600" progId="Equation.DSMT4">
                  <p:embed/>
                </p:oleObj>
              </mc:Choice>
              <mc:Fallback>
                <p:oleObj name="Equation" r:id="rId18" imgW="2171700" imgH="482600" progId="Equation.DSMT4">
                  <p:embed/>
                  <p:pic>
                    <p:nvPicPr>
                      <p:cNvPr id="256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7517" y="3873411"/>
                        <a:ext cx="21717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565746"/>
              </p:ext>
            </p:extLst>
          </p:nvPr>
        </p:nvGraphicFramePr>
        <p:xfrm>
          <a:off x="5745930" y="4382999"/>
          <a:ext cx="2692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2692400" imgH="482600" progId="Equation.DSMT4">
                  <p:embed/>
                </p:oleObj>
              </mc:Choice>
              <mc:Fallback>
                <p:oleObj name="Equation" r:id="rId20" imgW="2692400" imgH="482600" progId="Equation.DSMT4">
                  <p:embed/>
                  <p:pic>
                    <p:nvPicPr>
                      <p:cNvPr id="2561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930" y="4382999"/>
                        <a:ext cx="2692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935546"/>
              </p:ext>
            </p:extLst>
          </p:nvPr>
        </p:nvGraphicFramePr>
        <p:xfrm>
          <a:off x="5584005" y="4865599"/>
          <a:ext cx="3340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3340100" imgH="482600" progId="Equation.DSMT4">
                  <p:embed/>
                </p:oleObj>
              </mc:Choice>
              <mc:Fallback>
                <p:oleObj name="Equation" r:id="rId22" imgW="3340100" imgH="482600" progId="Equation.DSMT4">
                  <p:embed/>
                  <p:pic>
                    <p:nvPicPr>
                      <p:cNvPr id="2561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4005" y="4865599"/>
                        <a:ext cx="33401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140056"/>
              </p:ext>
            </p:extLst>
          </p:nvPr>
        </p:nvGraphicFramePr>
        <p:xfrm>
          <a:off x="5790380" y="5400586"/>
          <a:ext cx="3098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3098800" imgH="482600" progId="Equation.DSMT4">
                  <p:embed/>
                </p:oleObj>
              </mc:Choice>
              <mc:Fallback>
                <p:oleObj name="Equation" r:id="rId24" imgW="3098800" imgH="482600" progId="Equation.DSMT4">
                  <p:embed/>
                  <p:pic>
                    <p:nvPicPr>
                      <p:cNvPr id="2561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0380" y="5400586"/>
                        <a:ext cx="3098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6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653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animBg="1"/>
      <p:bldP spid="25612" grpId="0" animBg="1"/>
      <p:bldP spid="25613" grpId="0" animBg="1"/>
      <p:bldP spid="256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9" name="Rectangle 13"/>
          <p:cNvSpPr>
            <a:spLocks noGrp="1" noChangeArrowheads="1"/>
          </p:cNvSpPr>
          <p:nvPr>
            <p:ph type="title"/>
          </p:nvPr>
        </p:nvSpPr>
        <p:spPr>
          <a:xfrm>
            <a:off x="189186" y="274638"/>
            <a:ext cx="8812924" cy="466341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/>
              <a:t>Ex: Find the domain and Range of the inverse function</a:t>
            </a:r>
          </a:p>
        </p:txBody>
      </p:sp>
      <p:graphicFrame>
        <p:nvGraphicFramePr>
          <p:cNvPr id="532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192317"/>
              </p:ext>
            </p:extLst>
          </p:nvPr>
        </p:nvGraphicFramePr>
        <p:xfrm>
          <a:off x="163513" y="882650"/>
          <a:ext cx="2857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2857500" imgH="508000" progId="Equation.DSMT4">
                  <p:embed/>
                </p:oleObj>
              </mc:Choice>
              <mc:Fallback>
                <p:oleObj name="Equation" r:id="rId4" imgW="2857500" imgH="508000" progId="Equation.DSMT4">
                  <p:embed/>
                  <p:pic>
                    <p:nvPicPr>
                      <p:cNvPr id="532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882650"/>
                        <a:ext cx="28575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195932"/>
              </p:ext>
            </p:extLst>
          </p:nvPr>
        </p:nvGraphicFramePr>
        <p:xfrm>
          <a:off x="2049463" y="3149600"/>
          <a:ext cx="647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647700" imgH="292100" progId="Equation.DSMT4">
                  <p:embed/>
                </p:oleObj>
              </mc:Choice>
              <mc:Fallback>
                <p:oleObj name="Equation" r:id="rId6" imgW="647700" imgH="292100" progId="Equation.DSMT4">
                  <p:embed/>
                  <p:pic>
                    <p:nvPicPr>
                      <p:cNvPr id="532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9463" y="3149600"/>
                        <a:ext cx="6477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636588" y="3144838"/>
          <a:ext cx="1181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1181100" imgH="825500" progId="Equation.DSMT4">
                  <p:embed/>
                </p:oleObj>
              </mc:Choice>
              <mc:Fallback>
                <p:oleObj name="Equation" r:id="rId8" imgW="1181100" imgH="825500" progId="Equation.DSMT4">
                  <p:embed/>
                  <p:pic>
                    <p:nvPicPr>
                      <p:cNvPr id="532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8" y="3144838"/>
                        <a:ext cx="11811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0" name="Object 1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78140119"/>
              </p:ext>
            </p:extLst>
          </p:nvPr>
        </p:nvGraphicFramePr>
        <p:xfrm>
          <a:off x="548233" y="5637881"/>
          <a:ext cx="1181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1181100" imgH="825500" progId="Equation.DSMT4">
                  <p:embed/>
                </p:oleObj>
              </mc:Choice>
              <mc:Fallback>
                <p:oleObj name="Equation" r:id="rId10" imgW="1181100" imgH="825500" progId="Equation.DSMT4">
                  <p:embed/>
                  <p:pic>
                    <p:nvPicPr>
                      <p:cNvPr id="5326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233" y="5637881"/>
                        <a:ext cx="11811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2032000" y="3625850"/>
          <a:ext cx="622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622030" imgH="355446" progId="Equation.DSMT4">
                  <p:embed/>
                </p:oleObj>
              </mc:Choice>
              <mc:Fallback>
                <p:oleObj name="Equation" r:id="rId12" imgW="622030" imgH="355446" progId="Equation.DSMT4">
                  <p:embed/>
                  <p:pic>
                    <p:nvPicPr>
                      <p:cNvPr id="532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3625850"/>
                        <a:ext cx="622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022176"/>
              </p:ext>
            </p:extLst>
          </p:nvPr>
        </p:nvGraphicFramePr>
        <p:xfrm>
          <a:off x="1858963" y="5670550"/>
          <a:ext cx="8382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837836" imgH="291973" progId="Equation.DSMT4">
                  <p:embed/>
                </p:oleObj>
              </mc:Choice>
              <mc:Fallback>
                <p:oleObj name="Equation" r:id="rId14" imgW="837836" imgH="291973" progId="Equation.DSMT4">
                  <p:embed/>
                  <p:pic>
                    <p:nvPicPr>
                      <p:cNvPr id="532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5670550"/>
                        <a:ext cx="8382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68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7588117"/>
              </p:ext>
            </p:extLst>
          </p:nvPr>
        </p:nvGraphicFramePr>
        <p:xfrm>
          <a:off x="1838325" y="6138863"/>
          <a:ext cx="850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850531" imgH="342751" progId="Equation.DSMT4">
                  <p:embed/>
                </p:oleObj>
              </mc:Choice>
              <mc:Fallback>
                <p:oleObj name="Equation" r:id="rId16" imgW="850531" imgH="342751" progId="Equation.DSMT4">
                  <p:embed/>
                  <p:pic>
                    <p:nvPicPr>
                      <p:cNvPr id="5326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6138863"/>
                        <a:ext cx="8509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9" name="AutoShape 21"/>
          <p:cNvSpPr>
            <a:spLocks noChangeArrowheads="1"/>
          </p:cNvSpPr>
          <p:nvPr/>
        </p:nvSpPr>
        <p:spPr bwMode="auto">
          <a:xfrm>
            <a:off x="3640931" y="2651838"/>
            <a:ext cx="828675" cy="319087"/>
          </a:xfrm>
          <a:prstGeom prst="rightArrow">
            <a:avLst>
              <a:gd name="adj1" fmla="val 50000"/>
              <a:gd name="adj2" fmla="val 649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70" name="AutoShape 22"/>
          <p:cNvSpPr>
            <a:spLocks noChangeArrowheads="1"/>
          </p:cNvSpPr>
          <p:nvPr/>
        </p:nvSpPr>
        <p:spPr bwMode="auto">
          <a:xfrm>
            <a:off x="3539578" y="5059836"/>
            <a:ext cx="828675" cy="319088"/>
          </a:xfrm>
          <a:prstGeom prst="rightArrow">
            <a:avLst>
              <a:gd name="adj1" fmla="val 50000"/>
              <a:gd name="adj2" fmla="val 649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3271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366380"/>
              </p:ext>
            </p:extLst>
          </p:nvPr>
        </p:nvGraphicFramePr>
        <p:xfrm>
          <a:off x="4700588" y="2404049"/>
          <a:ext cx="2235772" cy="75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8" imgW="2984500" imgH="1003300" progId="Equation.DSMT4">
                  <p:embed/>
                </p:oleObj>
              </mc:Choice>
              <mc:Fallback>
                <p:oleObj name="Equation" r:id="rId18" imgW="2984500" imgH="1003300" progId="Equation.DSMT4">
                  <p:embed/>
                  <p:pic>
                    <p:nvPicPr>
                      <p:cNvPr id="5327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588" y="2404049"/>
                        <a:ext cx="2235772" cy="75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3656628"/>
              </p:ext>
            </p:extLst>
          </p:nvPr>
        </p:nvGraphicFramePr>
        <p:xfrm>
          <a:off x="5164138" y="3130550"/>
          <a:ext cx="1181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20" imgW="1181100" imgH="825500" progId="Equation.DSMT4">
                  <p:embed/>
                </p:oleObj>
              </mc:Choice>
              <mc:Fallback>
                <p:oleObj name="Equation" r:id="rId20" imgW="1181100" imgH="825500" progId="Equation.DSMT4">
                  <p:embed/>
                  <p:pic>
                    <p:nvPicPr>
                      <p:cNvPr id="5327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138" y="3130550"/>
                        <a:ext cx="11811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999180"/>
              </p:ext>
            </p:extLst>
          </p:nvPr>
        </p:nvGraphicFramePr>
        <p:xfrm>
          <a:off x="5026570" y="5737893"/>
          <a:ext cx="1181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2" imgW="1181100" imgH="825500" progId="Equation.DSMT4">
                  <p:embed/>
                </p:oleObj>
              </mc:Choice>
              <mc:Fallback>
                <p:oleObj name="Equation" r:id="rId22" imgW="1181100" imgH="825500" progId="Equation.DSMT4">
                  <p:embed/>
                  <p:pic>
                    <p:nvPicPr>
                      <p:cNvPr id="5327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6570" y="5737893"/>
                        <a:ext cx="11811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7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943760"/>
              </p:ext>
            </p:extLst>
          </p:nvPr>
        </p:nvGraphicFramePr>
        <p:xfrm>
          <a:off x="4557992" y="4734968"/>
          <a:ext cx="233680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4" imgW="3263900" imgH="1016000" progId="Equation.DSMT4">
                  <p:embed/>
                </p:oleObj>
              </mc:Choice>
              <mc:Fallback>
                <p:oleObj name="Equation" r:id="rId24" imgW="3263900" imgH="1016000" progId="Equation.DSMT4">
                  <p:embed/>
                  <p:pic>
                    <p:nvPicPr>
                      <p:cNvPr id="5327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992" y="4734968"/>
                        <a:ext cx="233680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8" name="Line 30"/>
          <p:cNvSpPr>
            <a:spLocks noChangeShapeType="1"/>
          </p:cNvSpPr>
          <p:nvPr/>
        </p:nvSpPr>
        <p:spPr bwMode="auto">
          <a:xfrm>
            <a:off x="2900856" y="3278187"/>
            <a:ext cx="2106120" cy="466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3026320" y="5814093"/>
            <a:ext cx="1900238" cy="5222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 flipV="1">
            <a:off x="3148013" y="3278188"/>
            <a:ext cx="1885950" cy="4937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 flipV="1">
            <a:off x="3039020" y="5855368"/>
            <a:ext cx="1885950" cy="4937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53282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661441"/>
              </p:ext>
            </p:extLst>
          </p:nvPr>
        </p:nvGraphicFramePr>
        <p:xfrm>
          <a:off x="6570772" y="3598754"/>
          <a:ext cx="660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6" imgW="660113" imgH="355446" progId="Equation.DSMT4">
                  <p:embed/>
                </p:oleObj>
              </mc:Choice>
              <mc:Fallback>
                <p:oleObj name="Equation" r:id="rId26" imgW="660113" imgH="355446" progId="Equation.DSMT4">
                  <p:embed/>
                  <p:pic>
                    <p:nvPicPr>
                      <p:cNvPr id="5328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0772" y="3598754"/>
                        <a:ext cx="6604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83" name="Object 35"/>
          <p:cNvGraphicFramePr>
            <a:graphicFrameLocks noChangeAspect="1"/>
          </p:cNvGraphicFramePr>
          <p:nvPr/>
        </p:nvGraphicFramePr>
        <p:xfrm>
          <a:off x="6610350" y="3149600"/>
          <a:ext cx="6096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8" imgW="609336" imgH="291973" progId="Equation.DSMT4">
                  <p:embed/>
                </p:oleObj>
              </mc:Choice>
              <mc:Fallback>
                <p:oleObj name="Equation" r:id="rId28" imgW="609336" imgH="291973" progId="Equation.DSMT4">
                  <p:embed/>
                  <p:pic>
                    <p:nvPicPr>
                      <p:cNvPr id="5328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149600"/>
                        <a:ext cx="6096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8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731590"/>
              </p:ext>
            </p:extLst>
          </p:nvPr>
        </p:nvGraphicFramePr>
        <p:xfrm>
          <a:off x="6462713" y="6223000"/>
          <a:ext cx="863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0" imgW="863225" imgH="355446" progId="Equation.DSMT4">
                  <p:embed/>
                </p:oleObj>
              </mc:Choice>
              <mc:Fallback>
                <p:oleObj name="Equation" r:id="rId30" imgW="863225" imgH="355446" progId="Equation.DSMT4">
                  <p:embed/>
                  <p:pic>
                    <p:nvPicPr>
                      <p:cNvPr id="5328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2713" y="6223000"/>
                        <a:ext cx="863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8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59847"/>
              </p:ext>
            </p:extLst>
          </p:nvPr>
        </p:nvGraphicFramePr>
        <p:xfrm>
          <a:off x="6491179" y="5723047"/>
          <a:ext cx="838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2" imgW="838200" imgH="279400" progId="Equation.DSMT4">
                  <p:embed/>
                </p:oleObj>
              </mc:Choice>
              <mc:Fallback>
                <p:oleObj name="Equation" r:id="rId32" imgW="838200" imgH="279400" progId="Equation.DSMT4">
                  <p:embed/>
                  <p:pic>
                    <p:nvPicPr>
                      <p:cNvPr id="53285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1179" y="5723047"/>
                        <a:ext cx="8382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1360194"/>
              </p:ext>
            </p:extLst>
          </p:nvPr>
        </p:nvGraphicFramePr>
        <p:xfrm>
          <a:off x="3135095" y="927318"/>
          <a:ext cx="951706" cy="435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4" imgW="748975" imgH="342751" progId="Equation.DSMT4">
                  <p:embed/>
                </p:oleObj>
              </mc:Choice>
              <mc:Fallback>
                <p:oleObj name="Equation" r:id="rId34" imgW="748975" imgH="342751" progId="Equation.DSMT4">
                  <p:embed/>
                  <p:pic>
                    <p:nvPicPr>
                      <p:cNvPr id="2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095" y="927318"/>
                        <a:ext cx="951706" cy="4355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348866" y="1431979"/>
            <a:ext cx="841676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We’re taking the inverse of the right side of the parabola</a:t>
            </a:r>
          </a:p>
        </p:txBody>
      </p:sp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0563851"/>
              </p:ext>
            </p:extLst>
          </p:nvPr>
        </p:nvGraphicFramePr>
        <p:xfrm>
          <a:off x="348866" y="2493487"/>
          <a:ext cx="25781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6" imgW="2578100" imgH="508000" progId="Equation.DSMT4">
                  <p:embed/>
                </p:oleObj>
              </mc:Choice>
              <mc:Fallback>
                <p:oleObj name="Equation" r:id="rId36" imgW="2578100" imgH="508000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866" y="2493487"/>
                        <a:ext cx="25781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66079" y="1910164"/>
            <a:ext cx="841676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The graph opens up with a minimum value</a:t>
            </a:r>
          </a:p>
        </p:txBody>
      </p:sp>
      <p:graphicFrame>
        <p:nvGraphicFramePr>
          <p:cNvPr id="3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289034"/>
              </p:ext>
            </p:extLst>
          </p:nvPr>
        </p:nvGraphicFramePr>
        <p:xfrm>
          <a:off x="92075" y="4044950"/>
          <a:ext cx="3073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8" imgW="3073400" imgH="508000" progId="Equation.DSMT4">
                  <p:embed/>
                </p:oleObj>
              </mc:Choice>
              <mc:Fallback>
                <p:oleObj name="Equation" r:id="rId38" imgW="3073400" imgH="508000" progId="Equation.DSMT4">
                  <p:embed/>
                  <p:pic>
                    <p:nvPicPr>
                      <p:cNvPr id="3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" y="4044950"/>
                        <a:ext cx="3073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230875"/>
              </p:ext>
            </p:extLst>
          </p:nvPr>
        </p:nvGraphicFramePr>
        <p:xfrm>
          <a:off x="3224710" y="4089509"/>
          <a:ext cx="11938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40" imgW="939392" imgH="342751" progId="Equation.DSMT4">
                  <p:embed/>
                </p:oleObj>
              </mc:Choice>
              <mc:Fallback>
                <p:oleObj name="Equation" r:id="rId40" imgW="939392" imgH="342751" progId="Equation.DSMT4">
                  <p:embed/>
                  <p:pic>
                    <p:nvPicPr>
                      <p:cNvPr id="3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4710" y="4089509"/>
                        <a:ext cx="11938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200050"/>
              </p:ext>
            </p:extLst>
          </p:nvPr>
        </p:nvGraphicFramePr>
        <p:xfrm>
          <a:off x="348866" y="4833452"/>
          <a:ext cx="3073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42" imgW="3073400" imgH="508000" progId="Equation.DSMT4">
                  <p:embed/>
                </p:oleObj>
              </mc:Choice>
              <mc:Fallback>
                <p:oleObj name="Equation" r:id="rId42" imgW="3073400" imgH="508000" progId="Equation.DSMT4">
                  <p:embed/>
                  <p:pic>
                    <p:nvPicPr>
                      <p:cNvPr id="3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866" y="4833452"/>
                        <a:ext cx="3073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4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633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3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9" grpId="0" animBg="1"/>
      <p:bldP spid="53270" grpId="0" animBg="1"/>
      <p:bldP spid="53278" grpId="0" animBg="1"/>
      <p:bldP spid="53279" grpId="0" animBg="1"/>
      <p:bldP spid="53280" grpId="0" animBg="1"/>
      <p:bldP spid="53281" grpId="0" animBg="1"/>
      <p:bldP spid="28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>
          <a:xfrm>
            <a:off x="189187" y="96839"/>
            <a:ext cx="8607972" cy="89639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dirty="0"/>
              <a:t>Practice: Find the inverse function and its domain and range: </a:t>
            </a:r>
          </a:p>
        </p:txBody>
      </p:sp>
      <p:graphicFrame>
        <p:nvGraphicFramePr>
          <p:cNvPr id="58373" name="Object 5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9562361"/>
              </p:ext>
            </p:extLst>
          </p:nvPr>
        </p:nvGraphicFramePr>
        <p:xfrm>
          <a:off x="602812" y="1113604"/>
          <a:ext cx="23368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2336800" imgH="508000" progId="Equation.DSMT4">
                  <p:embed/>
                </p:oleObj>
              </mc:Choice>
              <mc:Fallback>
                <p:oleObj name="Equation" r:id="rId4" imgW="2336800" imgH="508000" progId="Equation.DSMT4">
                  <p:embed/>
                  <p:pic>
                    <p:nvPicPr>
                      <p:cNvPr id="58373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812" y="1113604"/>
                        <a:ext cx="23368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246540"/>
              </p:ext>
            </p:extLst>
          </p:nvPr>
        </p:nvGraphicFramePr>
        <p:xfrm>
          <a:off x="3633631" y="472312"/>
          <a:ext cx="383857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3365500" imgH="508000" progId="Equation.DSMT4">
                  <p:embed/>
                </p:oleObj>
              </mc:Choice>
              <mc:Fallback>
                <p:oleObj name="Equation" r:id="rId6" imgW="3365500" imgH="508000" progId="Equation.DSMT4">
                  <p:embed/>
                  <p:pic>
                    <p:nvPicPr>
                      <p:cNvPr id="1126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3631" y="472312"/>
                        <a:ext cx="3838575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7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09672613"/>
              </p:ext>
            </p:extLst>
          </p:nvPr>
        </p:nvGraphicFramePr>
        <p:xfrm>
          <a:off x="1113352" y="3265101"/>
          <a:ext cx="2336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2527300" imgH="508000" progId="Equation.DSMT4">
                  <p:embed/>
                </p:oleObj>
              </mc:Choice>
              <mc:Fallback>
                <p:oleObj name="Equation" r:id="rId8" imgW="2527300" imgH="508000" progId="Equation.DSMT4">
                  <p:embed/>
                  <p:pic>
                    <p:nvPicPr>
                      <p:cNvPr id="58377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3352" y="3265101"/>
                        <a:ext cx="2336800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0" name="Object 12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982781861"/>
              </p:ext>
            </p:extLst>
          </p:nvPr>
        </p:nvGraphicFramePr>
        <p:xfrm>
          <a:off x="178621" y="1752600"/>
          <a:ext cx="2311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2311400" imgH="508000" progId="Equation.DSMT4">
                  <p:embed/>
                </p:oleObj>
              </mc:Choice>
              <mc:Fallback>
                <p:oleObj name="Equation" r:id="rId10" imgW="2311400" imgH="508000" progId="Equation.DSMT4">
                  <p:embed/>
                  <p:pic>
                    <p:nvPicPr>
                      <p:cNvPr id="5838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621" y="1752600"/>
                        <a:ext cx="2311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986435"/>
              </p:ext>
            </p:extLst>
          </p:nvPr>
        </p:nvGraphicFramePr>
        <p:xfrm>
          <a:off x="127931" y="2205038"/>
          <a:ext cx="24511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2451100" imgH="965200" progId="Equation.DSMT4">
                  <p:embed/>
                </p:oleObj>
              </mc:Choice>
              <mc:Fallback>
                <p:oleObj name="Equation" r:id="rId12" imgW="2451100" imgH="965200" progId="Equation.DSMT4">
                  <p:embed/>
                  <p:pic>
                    <p:nvPicPr>
                      <p:cNvPr id="5838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931" y="2205038"/>
                        <a:ext cx="24511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6080238"/>
              </p:ext>
            </p:extLst>
          </p:nvPr>
        </p:nvGraphicFramePr>
        <p:xfrm>
          <a:off x="804066" y="3839996"/>
          <a:ext cx="30353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3035300" imgH="596900" progId="Equation.DSMT4">
                  <p:embed/>
                </p:oleObj>
              </mc:Choice>
              <mc:Fallback>
                <p:oleObj name="Equation" r:id="rId14" imgW="3035300" imgH="596900" progId="Equation.DSMT4">
                  <p:embed/>
                  <p:pic>
                    <p:nvPicPr>
                      <p:cNvPr id="583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6" y="3839996"/>
                        <a:ext cx="30353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7026422"/>
              </p:ext>
            </p:extLst>
          </p:nvPr>
        </p:nvGraphicFramePr>
        <p:xfrm>
          <a:off x="631015" y="4687376"/>
          <a:ext cx="2578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2578100" imgH="533400" progId="Equation.DSMT4">
                  <p:embed/>
                </p:oleObj>
              </mc:Choice>
              <mc:Fallback>
                <p:oleObj name="Equation" r:id="rId16" imgW="2578100" imgH="533400" progId="Equation.DSMT4">
                  <p:embed/>
                  <p:pic>
                    <p:nvPicPr>
                      <p:cNvPr id="58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15" y="4687376"/>
                        <a:ext cx="2578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6693569"/>
              </p:ext>
            </p:extLst>
          </p:nvPr>
        </p:nvGraphicFramePr>
        <p:xfrm>
          <a:off x="215185" y="5263250"/>
          <a:ext cx="2578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2578100" imgH="533400" progId="Equation.DSMT4">
                  <p:embed/>
                </p:oleObj>
              </mc:Choice>
              <mc:Fallback>
                <p:oleObj name="Equation" r:id="rId18" imgW="2578100" imgH="533400" progId="Equation.DSMT4">
                  <p:embed/>
                  <p:pic>
                    <p:nvPicPr>
                      <p:cNvPr id="58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85" y="5263250"/>
                        <a:ext cx="2578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322473" y="1135976"/>
            <a:ext cx="30467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Switch “x” and “y”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3322473" y="1588760"/>
            <a:ext cx="417988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Isolate the “y” variable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3342290" y="2199782"/>
            <a:ext cx="53918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Take the negative square root because the domain is on the left side</a:t>
            </a:r>
          </a:p>
        </p:txBody>
      </p:sp>
      <p:graphicFrame>
        <p:nvGraphicFramePr>
          <p:cNvPr id="5839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226206"/>
              </p:ext>
            </p:extLst>
          </p:nvPr>
        </p:nvGraphicFramePr>
        <p:xfrm>
          <a:off x="173119" y="5846047"/>
          <a:ext cx="40703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0" imgW="1612900" imgH="292100" progId="Equation.DSMT4">
                  <p:embed/>
                </p:oleObj>
              </mc:Choice>
              <mc:Fallback>
                <p:oleObj name="Equation" r:id="rId20" imgW="1612900" imgH="292100" progId="Equation.DSMT4">
                  <p:embed/>
                  <p:pic>
                    <p:nvPicPr>
                      <p:cNvPr id="5839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19" y="5846047"/>
                        <a:ext cx="4070350" cy="736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425099"/>
              </p:ext>
            </p:extLst>
          </p:nvPr>
        </p:nvGraphicFramePr>
        <p:xfrm>
          <a:off x="4719227" y="4273088"/>
          <a:ext cx="1193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2" imgW="1193800" imgH="444500" progId="Equation.DSMT4">
                  <p:embed/>
                </p:oleObj>
              </mc:Choice>
              <mc:Fallback>
                <p:oleObj name="Equation" r:id="rId22" imgW="1193800" imgH="444500" progId="Equation.DSMT4">
                  <p:embed/>
                  <p:pic>
                    <p:nvPicPr>
                      <p:cNvPr id="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227" y="4273088"/>
                        <a:ext cx="1193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365577"/>
              </p:ext>
            </p:extLst>
          </p:nvPr>
        </p:nvGraphicFramePr>
        <p:xfrm>
          <a:off x="4201839" y="4900944"/>
          <a:ext cx="393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4" imgW="393529" imgH="761669" progId="Equation.DSMT4">
                  <p:embed/>
                </p:oleObj>
              </mc:Choice>
              <mc:Fallback>
                <p:oleObj name="Equation" r:id="rId24" imgW="393529" imgH="761669" progId="Equation.DSMT4">
                  <p:embed/>
                  <p:pic>
                    <p:nvPicPr>
                      <p:cNvPr id="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1839" y="4900944"/>
                        <a:ext cx="3937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621046"/>
              </p:ext>
            </p:extLst>
          </p:nvPr>
        </p:nvGraphicFramePr>
        <p:xfrm>
          <a:off x="4676911" y="4897743"/>
          <a:ext cx="825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26" imgW="825500" imgH="292100" progId="Equation.DSMT4">
                  <p:embed/>
                </p:oleObj>
              </mc:Choice>
              <mc:Fallback>
                <p:oleObj name="Equation" r:id="rId26" imgW="825500" imgH="292100" progId="Equation.DSMT4">
                  <p:embed/>
                  <p:pic>
                    <p:nvPicPr>
                      <p:cNvPr id="1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6911" y="4897743"/>
                        <a:ext cx="8255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521095"/>
              </p:ext>
            </p:extLst>
          </p:nvPr>
        </p:nvGraphicFramePr>
        <p:xfrm>
          <a:off x="4651511" y="5344542"/>
          <a:ext cx="850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28" imgW="850531" imgH="355446" progId="Equation.DSMT4">
                  <p:embed/>
                </p:oleObj>
              </mc:Choice>
              <mc:Fallback>
                <p:oleObj name="Equation" r:id="rId28" imgW="850531" imgH="355446" progId="Equation.DSMT4">
                  <p:embed/>
                  <p:pic>
                    <p:nvPicPr>
                      <p:cNvPr id="1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511" y="5344542"/>
                        <a:ext cx="850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AutoShape 13"/>
          <p:cNvSpPr>
            <a:spLocks noChangeArrowheads="1"/>
          </p:cNvSpPr>
          <p:nvPr/>
        </p:nvSpPr>
        <p:spPr bwMode="auto">
          <a:xfrm>
            <a:off x="6128188" y="4381531"/>
            <a:ext cx="828675" cy="319088"/>
          </a:xfrm>
          <a:prstGeom prst="rightArrow">
            <a:avLst>
              <a:gd name="adj1" fmla="val 50000"/>
              <a:gd name="adj2" fmla="val 6492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552725"/>
              </p:ext>
            </p:extLst>
          </p:nvPr>
        </p:nvGraphicFramePr>
        <p:xfrm>
          <a:off x="6941700" y="4880307"/>
          <a:ext cx="393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30" imgW="393529" imgH="761669" progId="Equation.DSMT4">
                  <p:embed/>
                </p:oleObj>
              </mc:Choice>
              <mc:Fallback>
                <p:oleObj name="Equation" r:id="rId30" imgW="393529" imgH="761669" progId="Equation.DSMT4">
                  <p:embed/>
                  <p:pic>
                    <p:nvPicPr>
                      <p:cNvPr id="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1700" y="4880307"/>
                        <a:ext cx="3937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479293"/>
              </p:ext>
            </p:extLst>
          </p:nvPr>
        </p:nvGraphicFramePr>
        <p:xfrm>
          <a:off x="7124289" y="4208956"/>
          <a:ext cx="17176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2" imgW="710891" imgH="253890" progId="Equation.DSMT4">
                  <p:embed/>
                </p:oleObj>
              </mc:Choice>
              <mc:Fallback>
                <p:oleObj name="Equation" r:id="rId32" imgW="710891" imgH="253890" progId="Equation.DSMT4">
                  <p:embed/>
                  <p:pic>
                    <p:nvPicPr>
                      <p:cNvPr id="2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4289" y="4208956"/>
                        <a:ext cx="17176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5592406" y="5059313"/>
            <a:ext cx="1364457" cy="395011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V="1">
            <a:off x="5599550" y="5059312"/>
            <a:ext cx="1357313" cy="41192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24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675298"/>
              </p:ext>
            </p:extLst>
          </p:nvPr>
        </p:nvGraphicFramePr>
        <p:xfrm>
          <a:off x="7475127" y="5293439"/>
          <a:ext cx="850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4" imgW="850531" imgH="355446" progId="Equation.DSMT4">
                  <p:embed/>
                </p:oleObj>
              </mc:Choice>
              <mc:Fallback>
                <p:oleObj name="Equation" r:id="rId34" imgW="850531" imgH="355446" progId="Equation.DSMT4">
                  <p:embed/>
                  <p:pic>
                    <p:nvPicPr>
                      <p:cNvPr id="2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5127" y="5293439"/>
                        <a:ext cx="850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316612"/>
              </p:ext>
            </p:extLst>
          </p:nvPr>
        </p:nvGraphicFramePr>
        <p:xfrm>
          <a:off x="7456296" y="4869412"/>
          <a:ext cx="825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6" imgW="825500" imgH="292100" progId="Equation.DSMT4">
                  <p:embed/>
                </p:oleObj>
              </mc:Choice>
              <mc:Fallback>
                <p:oleObj name="Equation" r:id="rId36" imgW="825500" imgH="292100" progId="Equation.DSMT4">
                  <p:embed/>
                  <p:pic>
                    <p:nvPicPr>
                      <p:cNvPr id="2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6296" y="4869412"/>
                        <a:ext cx="8255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5913027" y="4717588"/>
            <a:ext cx="1741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29" name="Text Box 21"/>
          <p:cNvSpPr txBox="1">
            <a:spLocks noChangeArrowheads="1"/>
          </p:cNvSpPr>
          <p:nvPr/>
        </p:nvSpPr>
        <p:spPr bwMode="auto">
          <a:xfrm>
            <a:off x="4087866" y="3126878"/>
            <a:ext cx="464623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  <a:latin typeface="+mj-lt"/>
              </a:rPr>
              <a:t>Use the domain and range of f(x) to find the domain and range of the inverse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8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501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7" grpId="0"/>
      <p:bldP spid="58388" grpId="0"/>
      <p:bldP spid="58389" grpId="0"/>
      <p:bldP spid="19" grpId="0" animBg="1"/>
      <p:bldP spid="22" grpId="0" animBg="1"/>
      <p:bldP spid="23" grpId="0" animBg="1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QUIZZES" val="0"/>
  <p:tag name="GENSWF_OUTPUT_FILE_NAME" val="m10hch1.5"/>
  <p:tag name="ISPRING_RESOURCE_PATHS_HASH" val="ff2bc79a42d4e1134194e983bf134319e6f264"/>
  <p:tag name="ISPRING_RESOURCE_PATHS_HASH_2" val="82f83904d18abd3ac37f68296bad5c6e2e83a"/>
  <p:tag name="ISPRING_RESOURCE_PATHS_HASH_PRESENTER" val="69f45d34252c331a370fc1d3d746143da96f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292</TotalTime>
  <Words>703</Words>
  <Application>Microsoft Office PowerPoint</Application>
  <PresentationFormat>On-screen Show (4:3)</PresentationFormat>
  <Paragraphs>121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Calibri</vt:lpstr>
      <vt:lpstr>Cambria Math</vt:lpstr>
      <vt:lpstr>Century Schoolbook</vt:lpstr>
      <vt:lpstr>Courier New</vt:lpstr>
      <vt:lpstr>Gill Sans MT</vt:lpstr>
      <vt:lpstr>Times New Roman</vt:lpstr>
      <vt:lpstr>Wingdings</vt:lpstr>
      <vt:lpstr>Wingdings 2</vt:lpstr>
      <vt:lpstr>Oriel</vt:lpstr>
      <vt:lpstr>Equation</vt:lpstr>
      <vt:lpstr>MathType 6.0 Equation</vt:lpstr>
      <vt:lpstr>Section 1.5b  Inverse  of Quadratic Functions</vt:lpstr>
      <vt:lpstr>Inverse Functions</vt:lpstr>
      <vt:lpstr>Ex: Given the graph of                   , Graph the inverse function</vt:lpstr>
      <vt:lpstr>Practice: Find the inverse of the following function and graph it.</vt:lpstr>
      <vt:lpstr>The Inverse of a Quadratic Function</vt:lpstr>
      <vt:lpstr>Find the inverse of the following function:</vt:lpstr>
      <vt:lpstr>Domain &amp; Range of the Inverse function:</vt:lpstr>
      <vt:lpstr>Ex: Find the domain and Range of the inverse function</vt:lpstr>
      <vt:lpstr>Practice: Find the inverse function and its domain and range: </vt:lpstr>
      <vt:lpstr>Given the function, find each of the following values </vt:lpstr>
      <vt:lpstr>Given the function y=f(x), for what values of “x” will  f(x)=f^(-1) (x) </vt:lpstr>
      <vt:lpstr>Homework: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1.5 Absolute Value and Inverse of Quadratic Functions</dc:title>
  <dc:creator>Danny Young</dc:creator>
  <cp:lastModifiedBy>Danny Young</cp:lastModifiedBy>
  <cp:revision>45</cp:revision>
  <dcterms:created xsi:type="dcterms:W3CDTF">2011-06-26T05:06:25Z</dcterms:created>
  <dcterms:modified xsi:type="dcterms:W3CDTF">2018-10-24T17:50:13Z</dcterms:modified>
</cp:coreProperties>
</file>